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7" r:id="rId4"/>
  </p:sldMasterIdLst>
  <p:notesMasterIdLst>
    <p:notesMasterId r:id="rId39"/>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8349AC-FC2B-44EC-BE62-0A92DF6E71BC}" type="datetimeFigureOut">
              <a:rPr lang="en-SG" smtClean="0"/>
              <a:t>24/4/2017</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BECA4-E26C-49C3-AD93-FDAEC817BFF6}" type="slidenum">
              <a:rPr lang="en-SG" smtClean="0"/>
              <a:t>‹#›</a:t>
            </a:fld>
            <a:endParaRPr lang="en-SG"/>
          </a:p>
        </p:txBody>
      </p:sp>
    </p:spTree>
    <p:extLst>
      <p:ext uri="{BB962C8B-B14F-4D97-AF65-F5344CB8AC3E}">
        <p14:creationId xmlns:p14="http://schemas.microsoft.com/office/powerpoint/2010/main" val="3640649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17525"/>
            <a:ext cx="4579938" cy="25765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55F7B-8217-4A94-930C-1F0F81FB457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09254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17525"/>
            <a:ext cx="4579938" cy="2576513"/>
          </a:xfrm>
        </p:spPr>
      </p:sp>
      <p:sp>
        <p:nvSpPr>
          <p:cNvPr id="3" name="Notes Placeholder 2"/>
          <p:cNvSpPr>
            <a:spLocks noGrp="1"/>
          </p:cNvSpPr>
          <p:nvPr>
            <p:ph type="body" idx="1"/>
          </p:nvPr>
        </p:nvSpPr>
        <p:spPr/>
        <p:txBody>
          <a:bodyPr/>
          <a:lstStyle/>
          <a:p>
            <a:r>
              <a:rPr lang="en-US" dirty="0"/>
              <a:t>Brief introduction</a:t>
            </a:r>
            <a:r>
              <a:rPr lang="en-US" baseline="0" dirty="0"/>
              <a:t> and play the video clip</a:t>
            </a:r>
            <a:endParaRPr lang="en-US" dirty="0"/>
          </a:p>
        </p:txBody>
      </p:sp>
      <p:sp>
        <p:nvSpPr>
          <p:cNvPr id="4" name="Slide Number Placeholder 3"/>
          <p:cNvSpPr>
            <a:spLocks noGrp="1"/>
          </p:cNvSpPr>
          <p:nvPr>
            <p:ph type="sldNum" sz="quarter" idx="10"/>
          </p:nvPr>
        </p:nvSpPr>
        <p:spPr/>
        <p:txBody>
          <a:bodyPr/>
          <a:lstStyle/>
          <a:p>
            <a:fld id="{86B49336-1F02-421A-A0B5-8E958245339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23194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17525"/>
            <a:ext cx="4579938" cy="2576513"/>
          </a:xfrm>
        </p:spPr>
      </p:sp>
      <p:sp>
        <p:nvSpPr>
          <p:cNvPr id="3" name="Notes Placeholder 2"/>
          <p:cNvSpPr>
            <a:spLocks noGrp="1"/>
          </p:cNvSpPr>
          <p:nvPr>
            <p:ph type="body" idx="1"/>
          </p:nvPr>
        </p:nvSpPr>
        <p:spPr/>
        <p:txBody>
          <a:bodyPr/>
          <a:lstStyle/>
          <a:p>
            <a:r>
              <a:rPr lang="en-US" dirty="0"/>
              <a:t>2 shakes, fiber powder, curcumin, core</a:t>
            </a:r>
          </a:p>
        </p:txBody>
      </p:sp>
      <p:sp>
        <p:nvSpPr>
          <p:cNvPr id="4" name="Slide Number Placeholder 3"/>
          <p:cNvSpPr>
            <a:spLocks noGrp="1"/>
          </p:cNvSpPr>
          <p:nvPr>
            <p:ph type="sldNum" sz="quarter" idx="10"/>
          </p:nvPr>
        </p:nvSpPr>
        <p:spPr/>
        <p:txBody>
          <a:bodyPr/>
          <a:lstStyle/>
          <a:p>
            <a:fld id="{F3830E1D-3124-7448-87DB-8D6B33C89C2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259962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17525"/>
            <a:ext cx="4579938" cy="2576513"/>
          </a:xfrm>
        </p:spPr>
      </p:sp>
      <p:sp>
        <p:nvSpPr>
          <p:cNvPr id="3" name="Notes Placeholder 2"/>
          <p:cNvSpPr>
            <a:spLocks noGrp="1"/>
          </p:cNvSpPr>
          <p:nvPr>
            <p:ph type="body" idx="1"/>
          </p:nvPr>
        </p:nvSpPr>
        <p:spPr/>
        <p:txBody>
          <a:bodyPr/>
          <a:lstStyle/>
          <a:p>
            <a:r>
              <a:rPr lang="en-US" dirty="0"/>
              <a:t>The about TLS tab offers different topics,</a:t>
            </a:r>
            <a:r>
              <a:rPr lang="en-US" baseline="0" dirty="0"/>
              <a:t> including the new prospecting tab “become a coach”</a:t>
            </a:r>
            <a:endParaRPr lang="en-US" dirty="0"/>
          </a:p>
        </p:txBody>
      </p:sp>
      <p:sp>
        <p:nvSpPr>
          <p:cNvPr id="4" name="Slide Number Placeholder 3"/>
          <p:cNvSpPr>
            <a:spLocks noGrp="1"/>
          </p:cNvSpPr>
          <p:nvPr>
            <p:ph type="sldNum" sz="quarter" idx="10"/>
          </p:nvPr>
        </p:nvSpPr>
        <p:spPr/>
        <p:txBody>
          <a:bodyPr/>
          <a:lstStyle/>
          <a:p>
            <a:fld id="{F3830E1D-3124-7448-87DB-8D6B33C89C2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04616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17525"/>
            <a:ext cx="4579938" cy="2576513"/>
          </a:xfrm>
        </p:spPr>
      </p:sp>
      <p:sp>
        <p:nvSpPr>
          <p:cNvPr id="3" name="Notes Placeholder 2"/>
          <p:cNvSpPr>
            <a:spLocks noGrp="1"/>
          </p:cNvSpPr>
          <p:nvPr>
            <p:ph type="body" idx="1"/>
          </p:nvPr>
        </p:nvSpPr>
        <p:spPr/>
        <p:txBody>
          <a:bodyPr/>
          <a:lstStyle/>
          <a:p>
            <a:r>
              <a:rPr lang="en-US" dirty="0"/>
              <a:t>The resources tab will have everything you need</a:t>
            </a:r>
            <a:r>
              <a:rPr lang="en-US" baseline="0" dirty="0"/>
              <a:t> to succeed including your educational videos, TLS menu plans and now the new track your progress where your fit bit will link directly to your site, when you're logged in!</a:t>
            </a:r>
            <a:endParaRPr lang="en-US" dirty="0"/>
          </a:p>
        </p:txBody>
      </p:sp>
      <p:sp>
        <p:nvSpPr>
          <p:cNvPr id="4" name="Slide Number Placeholder 3"/>
          <p:cNvSpPr>
            <a:spLocks noGrp="1"/>
          </p:cNvSpPr>
          <p:nvPr>
            <p:ph type="sldNum" sz="quarter" idx="10"/>
          </p:nvPr>
        </p:nvSpPr>
        <p:spPr/>
        <p:txBody>
          <a:bodyPr/>
          <a:lstStyle/>
          <a:p>
            <a:fld id="{F3830E1D-3124-7448-87DB-8D6B33C89C2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13635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17525"/>
            <a:ext cx="4579938" cy="2576513"/>
          </a:xfrm>
        </p:spPr>
      </p:sp>
      <p:sp>
        <p:nvSpPr>
          <p:cNvPr id="3" name="Notes Placeholder 2"/>
          <p:cNvSpPr>
            <a:spLocks noGrp="1"/>
          </p:cNvSpPr>
          <p:nvPr>
            <p:ph type="body" idx="1"/>
          </p:nvPr>
        </p:nvSpPr>
        <p:spPr/>
        <p:txBody>
          <a:bodyPr/>
          <a:lstStyle/>
          <a:p>
            <a:r>
              <a:rPr lang="en-US" dirty="0"/>
              <a:t>All videos are available on</a:t>
            </a:r>
            <a:r>
              <a:rPr lang="en-US" baseline="0" dirty="0"/>
              <a:t> youtube</a:t>
            </a:r>
            <a:r>
              <a:rPr lang="en-US" dirty="0"/>
              <a:t>, including what is tls and the 10 minute TLS overview!  With</a:t>
            </a:r>
            <a:r>
              <a:rPr lang="en-US" baseline="0" dirty="0"/>
              <a:t> this site, you’re entire team can benefit because the site is equipped with all the questions a new customer may have.</a:t>
            </a:r>
            <a:endParaRPr lang="en-US" dirty="0"/>
          </a:p>
        </p:txBody>
      </p:sp>
      <p:sp>
        <p:nvSpPr>
          <p:cNvPr id="4" name="Slide Number Placeholder 3"/>
          <p:cNvSpPr>
            <a:spLocks noGrp="1"/>
          </p:cNvSpPr>
          <p:nvPr>
            <p:ph type="sldNum" sz="quarter" idx="10"/>
          </p:nvPr>
        </p:nvSpPr>
        <p:spPr/>
        <p:txBody>
          <a:bodyPr/>
          <a:lstStyle/>
          <a:p>
            <a:fld id="{F3830E1D-3124-7448-87DB-8D6B33C89C2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929191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17525"/>
            <a:ext cx="4579938" cy="2576513"/>
          </a:xfrm>
        </p:spPr>
      </p:sp>
      <p:sp>
        <p:nvSpPr>
          <p:cNvPr id="3" name="Notes Placeholder 2"/>
          <p:cNvSpPr>
            <a:spLocks noGrp="1"/>
          </p:cNvSpPr>
          <p:nvPr>
            <p:ph type="body" idx="1"/>
          </p:nvPr>
        </p:nvSpPr>
        <p:spPr/>
        <p:txBody>
          <a:bodyPr/>
          <a:lstStyle/>
          <a:p>
            <a:r>
              <a:rPr lang="en-US" dirty="0"/>
              <a:t>Clean</a:t>
            </a:r>
            <a:r>
              <a:rPr lang="en-US" baseline="0" dirty="0"/>
              <a:t> and easy to print tls menu plans as well as a way to link your fit bit to your tlsslim.com page</a:t>
            </a:r>
            <a:endParaRPr lang="en-US" dirty="0"/>
          </a:p>
        </p:txBody>
      </p:sp>
      <p:sp>
        <p:nvSpPr>
          <p:cNvPr id="4" name="Slide Number Placeholder 3"/>
          <p:cNvSpPr>
            <a:spLocks noGrp="1"/>
          </p:cNvSpPr>
          <p:nvPr>
            <p:ph type="sldNum" sz="quarter" idx="10"/>
          </p:nvPr>
        </p:nvSpPr>
        <p:spPr/>
        <p:txBody>
          <a:bodyPr/>
          <a:lstStyle/>
          <a:p>
            <a:fld id="{F3830E1D-3124-7448-87DB-8D6B33C89C2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180305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90825" y="517525"/>
            <a:ext cx="4579938" cy="2576513"/>
          </a:xfrm>
        </p:spPr>
      </p:sp>
      <p:sp>
        <p:nvSpPr>
          <p:cNvPr id="3" name="Notes Placeholder 2"/>
          <p:cNvSpPr>
            <a:spLocks noGrp="1"/>
          </p:cNvSpPr>
          <p:nvPr>
            <p:ph type="body" idx="1"/>
          </p:nvPr>
        </p:nvSpPr>
        <p:spPr/>
        <p:txBody>
          <a:bodyPr/>
          <a:lstStyle/>
          <a:p>
            <a:r>
              <a:rPr lang="en-US" dirty="0"/>
              <a:t>Be</a:t>
            </a:r>
            <a:r>
              <a:rPr lang="en-US" baseline="0" dirty="0"/>
              <a:t> sure to follow us @tlsweightloss on all social media and i</a:t>
            </a:r>
            <a:r>
              <a:rPr lang="en-US" dirty="0"/>
              <a:t>nvite all your customers to</a:t>
            </a:r>
            <a:r>
              <a:rPr lang="en-US" baseline="0" dirty="0"/>
              <a:t> follow our general page too! This page is great for anyone to ask questions about TLS but also to receive tips, motivation, recipe ideas and support from anyone involved with TLS!</a:t>
            </a:r>
            <a:endParaRPr lang="en-US" dirty="0"/>
          </a:p>
        </p:txBody>
      </p:sp>
      <p:sp>
        <p:nvSpPr>
          <p:cNvPr id="4" name="Slide Number Placeholder 3"/>
          <p:cNvSpPr>
            <a:spLocks noGrp="1"/>
          </p:cNvSpPr>
          <p:nvPr>
            <p:ph type="sldNum" sz="quarter" idx="10"/>
          </p:nvPr>
        </p:nvSpPr>
        <p:spPr/>
        <p:txBody>
          <a:bodyPr/>
          <a:lstStyle/>
          <a:p>
            <a:fld id="{F3830E1D-3124-7448-87DB-8D6B33C89C2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04765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314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677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7"/>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7"/>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5457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83201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7277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2854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1249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221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471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238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782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731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1147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6744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2088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41"/>
            <a:ext cx="9144000" cy="1655763"/>
          </a:xfrm>
        </p:spPr>
        <p:txBody>
          <a:bodyPr/>
          <a:lstStyle>
            <a:lvl1pPr marL="0" indent="0" algn="ctr">
              <a:buNone/>
              <a:defRPr sz="2400"/>
            </a:lvl1pPr>
            <a:lvl2pPr marL="457189" indent="0" algn="ctr">
              <a:buNone/>
              <a:defRPr sz="2000"/>
            </a:lvl2pPr>
            <a:lvl3pPr marL="914377" indent="0" algn="ctr">
              <a:buNone/>
              <a:defRPr sz="1867"/>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60777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684462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6"/>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67">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88913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302507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10" y="1681163"/>
            <a:ext cx="5183188" cy="823912"/>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1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207407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3443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84377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4240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4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1232007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41"/>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dirty="0"/>
          </a:p>
        </p:txBody>
      </p:sp>
      <p:sp>
        <p:nvSpPr>
          <p:cNvPr id="4" name="Text Placeholder 3"/>
          <p:cNvSpPr>
            <a:spLocks noGrp="1"/>
          </p:cNvSpPr>
          <p:nvPr>
            <p:ph type="body" sz="half" idx="2"/>
          </p:nvPr>
        </p:nvSpPr>
        <p:spPr>
          <a:xfrm>
            <a:off x="839788" y="2057403"/>
            <a:ext cx="3932237" cy="3811588"/>
          </a:xfrm>
        </p:spPr>
        <p:txBody>
          <a:bodyPr/>
          <a:lstStyle>
            <a:lvl1pPr marL="0" indent="0">
              <a:buNone/>
              <a:defRPr sz="1600"/>
            </a:lvl1pPr>
            <a:lvl2pPr marL="457189" indent="0">
              <a:buNone/>
              <a:defRPr sz="1467"/>
            </a:lvl2pPr>
            <a:lvl3pPr marL="914377" indent="0">
              <a:buNone/>
              <a:defRPr sz="1200"/>
            </a:lvl3pPr>
            <a:lvl4pPr marL="1371566" indent="0">
              <a:buNone/>
              <a:defRPr sz="1067"/>
            </a:lvl4pPr>
            <a:lvl5pPr marL="1828754" indent="0">
              <a:buNone/>
              <a:defRPr sz="1067"/>
            </a:lvl5pPr>
            <a:lvl6pPr marL="2285943" indent="0">
              <a:buNone/>
              <a:defRPr sz="1067"/>
            </a:lvl6pPr>
            <a:lvl7pPr marL="2743131" indent="0">
              <a:buNone/>
              <a:defRPr sz="1067"/>
            </a:lvl7pPr>
            <a:lvl8pPr marL="3200320" indent="0">
              <a:buNone/>
              <a:defRPr sz="1067"/>
            </a:lvl8pPr>
            <a:lvl9pPr marL="3657509"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41829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6432545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42"/>
            <a:ext cx="2628900" cy="58118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15" y="365142"/>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93D96-894A-43B7-9913-97D40CEF8367}" type="datetimeFigureOut">
              <a:rPr lang="en-GB" smtClean="0">
                <a:solidFill>
                  <a:prstClr val="black">
                    <a:tint val="75000"/>
                  </a:prstClr>
                </a:solidFill>
              </a:rPr>
              <a:pPr/>
              <a:t>24/04/2017</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11B2F66-A9DB-499E-BCAF-C4DCD1EB84A0}"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49882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lgn="ctr">
              <a:defRPr/>
            </a:lvl1p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dirty="0"/>
          </a:p>
        </p:txBody>
      </p:sp>
    </p:spTree>
    <p:extLst>
      <p:ext uri="{BB962C8B-B14F-4D97-AF65-F5344CB8AC3E}">
        <p14:creationId xmlns:p14="http://schemas.microsoft.com/office/powerpoint/2010/main" val="1671574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586557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5241404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42257119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25351520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9883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9129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36979264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538039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868080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855357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73209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pPr defTabSz="609585"/>
            <a:fld id="{F8F111FF-7DB8-4E46-8746-9980C56DED32}" type="datetimeFigureOut">
              <a:rPr lang="en-US">
                <a:solidFill>
                  <a:prstClr val="black"/>
                </a:solidFill>
              </a:rPr>
              <a:pPr defTabSz="609585"/>
              <a:t>4/24/2017</a:t>
            </a:fld>
            <a:endParaRPr lang="en-US"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pPr defTabSz="609585"/>
            <a:endParaRPr lang="en-US"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pPr defTabSz="609585"/>
            <a:fld id="{CC6FE74F-26CD-E146-800B-CC9D1D1701C0}" type="slidenum">
              <a:rPr lang="en-US">
                <a:solidFill>
                  <a:prstClr val="black"/>
                </a:solidFill>
              </a:rPr>
              <a:pPr defTabSz="609585"/>
              <a:t>‹#›</a:t>
            </a:fld>
            <a:endParaRPr lang="en-US" dirty="0">
              <a:solidFill>
                <a:prstClr val="black"/>
              </a:solidFill>
            </a:endParaRPr>
          </a:p>
        </p:txBody>
      </p:sp>
    </p:spTree>
    <p:extLst>
      <p:ext uri="{BB962C8B-B14F-4D97-AF65-F5344CB8AC3E}">
        <p14:creationId xmlns:p14="http://schemas.microsoft.com/office/powerpoint/2010/main" val="1964692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873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0171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140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4"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6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4"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38005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3BAB87F0-32C1-7544-95A5-C8E86745FD1D}" type="datetimeFigureOut">
              <a:rPr lang="en-US" smtClean="0">
                <a:solidFill>
                  <a:prstClr val="black">
                    <a:tint val="75000"/>
                  </a:prstClr>
                </a:solidFill>
              </a:rPr>
              <a:pPr/>
              <a:t>4/24/2017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5F9A28A-D3D7-6149-A701-3D3F57E28C1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970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3BAB87F0-32C1-7544-95A5-C8E86745FD1D}" type="datetimeFigureOut">
              <a:rPr lang="en-US" smtClean="0">
                <a:solidFill>
                  <a:prstClr val="black">
                    <a:tint val="75000"/>
                  </a:prstClr>
                </a:solidFill>
              </a:rPr>
              <a:pPr defTabSz="609585"/>
              <a:t>4/24/2017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55F9A28A-D3D7-6149-A701-3D3F57E28C13}" type="slidenum">
              <a:rPr lang="en-US" smtClean="0">
                <a:solidFill>
                  <a:prstClr val="black">
                    <a:tint val="75000"/>
                  </a:prstClr>
                </a:solidFill>
              </a:rPr>
              <a:pPr defTabSz="609585"/>
              <a:t>‹#›</a:t>
            </a:fld>
            <a:endParaRPr lang="en-US" dirty="0">
              <a:solidFill>
                <a:prstClr val="black">
                  <a:tint val="75000"/>
                </a:prstClr>
              </a:solidFill>
            </a:endParaRPr>
          </a:p>
        </p:txBody>
      </p:sp>
    </p:spTree>
    <p:extLst>
      <p:ext uri="{BB962C8B-B14F-4D97-AF65-F5344CB8AC3E}">
        <p14:creationId xmlns:p14="http://schemas.microsoft.com/office/powerpoint/2010/main" val="129768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3A4A7B39-C524-4CD3-83BC-79A9133DA07B}" type="datetimeFigureOut">
              <a:rPr lang="en-US" smtClean="0">
                <a:solidFill>
                  <a:prstClr val="black">
                    <a:tint val="75000"/>
                  </a:prstClr>
                </a:solidFill>
              </a:rPr>
              <a:pPr/>
              <a:t>4/24/2017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291359F-2151-42D9-B43D-37D96F0053F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269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68580" tIns="34290" rIns="68580" bIns="3429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9"/>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6"/>
            <a:ext cx="2743200" cy="365125"/>
          </a:xfrm>
          <a:prstGeom prst="rect">
            <a:avLst/>
          </a:prstGeom>
        </p:spPr>
        <p:txBody>
          <a:bodyPr vert="horz" lIns="68580" tIns="34290" rIns="68580" bIns="34290" rtlCol="0" anchor="ctr"/>
          <a:lstStyle>
            <a:lvl1pPr algn="l">
              <a:defRPr sz="1200">
                <a:solidFill>
                  <a:schemeClr val="tx1">
                    <a:tint val="75000"/>
                  </a:schemeClr>
                </a:solidFill>
              </a:defRPr>
            </a:lvl1pPr>
          </a:lstStyle>
          <a:p>
            <a:pPr defTabSz="914377"/>
            <a:fld id="{CA593D96-894A-43B7-9913-97D40CEF8367}" type="datetimeFigureOut">
              <a:rPr lang="en-GB" smtClean="0">
                <a:solidFill>
                  <a:prstClr val="black">
                    <a:tint val="75000"/>
                  </a:prstClr>
                </a:solidFill>
              </a:rPr>
              <a:pPr defTabSz="914377"/>
              <a:t>24/04/2017</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68580" tIns="34290" rIns="68580" bIns="34290" rtlCol="0" anchor="ctr"/>
          <a:lstStyle>
            <a:lvl1pPr algn="ctr">
              <a:defRPr sz="1200">
                <a:solidFill>
                  <a:schemeClr val="tx1">
                    <a:tint val="75000"/>
                  </a:schemeClr>
                </a:solidFill>
              </a:defRPr>
            </a:lvl1pPr>
          </a:lstStyle>
          <a:p>
            <a:pPr defTabSz="914377"/>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68580" tIns="34290" rIns="68580" bIns="34290" rtlCol="0" anchor="ctr"/>
          <a:lstStyle>
            <a:lvl1pPr algn="r">
              <a:defRPr sz="1200">
                <a:solidFill>
                  <a:schemeClr val="tx1">
                    <a:tint val="75000"/>
                  </a:schemeClr>
                </a:solidFill>
              </a:defRPr>
            </a:lvl1pPr>
          </a:lstStyle>
          <a:p>
            <a:pPr defTabSz="914377"/>
            <a:fld id="{C11B2F66-A9DB-499E-BCAF-C4DCD1EB84A0}" type="slidenum">
              <a:rPr lang="en-GB" smtClean="0">
                <a:solidFill>
                  <a:prstClr val="black">
                    <a:tint val="75000"/>
                  </a:prstClr>
                </a:solidFill>
              </a:rPr>
              <a:pPr defTabSz="914377"/>
              <a:t>‹#›</a:t>
            </a:fld>
            <a:endParaRPr lang="en-GB" dirty="0">
              <a:solidFill>
                <a:prstClr val="black">
                  <a:tint val="75000"/>
                </a:prstClr>
              </a:solidFill>
            </a:endParaRPr>
          </a:p>
        </p:txBody>
      </p:sp>
    </p:spTree>
    <p:extLst>
      <p:ext uri="{BB962C8B-B14F-4D97-AF65-F5344CB8AC3E}">
        <p14:creationId xmlns:p14="http://schemas.microsoft.com/office/powerpoint/2010/main" val="42347795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a:noFill/>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9484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801190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609585" rtl="0" eaLnBrk="1" latinLnBrk="0" hangingPunct="1">
        <a:spcBef>
          <a:spcPct val="0"/>
        </a:spcBef>
        <a:buNone/>
        <a:defRPr sz="4267" kern="1200">
          <a:solidFill>
            <a:srgbClr val="231C34"/>
          </a:solidFill>
          <a:latin typeface="+mj-lt"/>
          <a:ea typeface="+mj-ea"/>
          <a:cs typeface="Century Gothic"/>
        </a:defRPr>
      </a:lvl1pPr>
    </p:titleStyle>
    <p:bodyStyle>
      <a:lvl1pPr marL="457189" indent="-457189" algn="l" defTabSz="609585" rtl="0" eaLnBrk="1" latinLnBrk="0" hangingPunct="1">
        <a:spcBef>
          <a:spcPct val="20000"/>
        </a:spcBef>
        <a:buFont typeface="Arial"/>
        <a:buChar char="•"/>
        <a:defRPr sz="3200" kern="1200">
          <a:solidFill>
            <a:srgbClr val="231C34"/>
          </a:solidFill>
          <a:latin typeface="+mn-lt"/>
          <a:ea typeface="+mn-ea"/>
          <a:cs typeface="Century Gothic"/>
        </a:defRPr>
      </a:lvl1pPr>
      <a:lvl2pPr marL="990575" indent="-380990" algn="l" defTabSz="609585" rtl="0" eaLnBrk="1" latinLnBrk="0" hangingPunct="1">
        <a:spcBef>
          <a:spcPct val="20000"/>
        </a:spcBef>
        <a:buFont typeface="Arial"/>
        <a:buChar char="–"/>
        <a:defRPr sz="2933" kern="1200">
          <a:solidFill>
            <a:srgbClr val="231C34"/>
          </a:solidFill>
          <a:latin typeface="+mn-lt"/>
          <a:ea typeface="+mn-ea"/>
          <a:cs typeface="Century Gothic"/>
        </a:defRPr>
      </a:lvl2pPr>
      <a:lvl3pPr marL="1828754" indent="-609585" algn="l" defTabSz="609585" rtl="0" eaLnBrk="1" latinLnBrk="0" hangingPunct="1">
        <a:spcBef>
          <a:spcPct val="20000"/>
        </a:spcBef>
        <a:buFont typeface="+mj-lt"/>
        <a:buAutoNum type="arabicParenR"/>
        <a:defRPr sz="2400" kern="1200">
          <a:solidFill>
            <a:srgbClr val="231C34"/>
          </a:solidFill>
          <a:latin typeface="+mn-lt"/>
          <a:ea typeface="+mn-ea"/>
          <a:cs typeface="Century Gothic"/>
        </a:defRPr>
      </a:lvl3pPr>
      <a:lvl4pPr marL="2285943" indent="-457189" algn="l" defTabSz="609585" rtl="0" eaLnBrk="1" latinLnBrk="0" hangingPunct="1">
        <a:spcBef>
          <a:spcPct val="20000"/>
        </a:spcBef>
        <a:buFont typeface="+mj-lt"/>
        <a:buAutoNum type="alphaLcPeriod"/>
        <a:defRPr sz="2133" kern="1200">
          <a:solidFill>
            <a:srgbClr val="231C34"/>
          </a:solidFill>
          <a:latin typeface="+mn-lt"/>
          <a:ea typeface="+mn-ea"/>
          <a:cs typeface="Century Gothic"/>
        </a:defRPr>
      </a:lvl4pPr>
      <a:lvl5pPr marL="2895528" indent="-457189" algn="l" defTabSz="609585" rtl="0" eaLnBrk="1" latinLnBrk="0" hangingPunct="1">
        <a:spcBef>
          <a:spcPct val="20000"/>
        </a:spcBef>
        <a:buFont typeface="+mj-lt"/>
        <a:buAutoNum type="romanUcPeriod"/>
        <a:defRPr sz="1867" kern="1200">
          <a:solidFill>
            <a:srgbClr val="231C34"/>
          </a:solidFill>
          <a:latin typeface="+mn-lt"/>
          <a:ea typeface="+mn-ea"/>
          <a:cs typeface="Century Gothic"/>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377" y="14399"/>
            <a:ext cx="6378567" cy="6949440"/>
          </a:xfrm>
          <a:prstGeom prst="rect">
            <a:avLst/>
          </a:prstGeom>
        </p:spPr>
      </p:pic>
      <p:sp>
        <p:nvSpPr>
          <p:cNvPr id="2" name="Rectangle 1"/>
          <p:cNvSpPr/>
          <p:nvPr/>
        </p:nvSpPr>
        <p:spPr>
          <a:xfrm>
            <a:off x="5892827" y="27099"/>
            <a:ext cx="60959" cy="6858000"/>
          </a:xfrm>
          <a:prstGeom prst="rect">
            <a:avLst/>
          </a:prstGeom>
          <a:solidFill>
            <a:schemeClr val="accent1">
              <a:lumMod val="7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4706"/>
          <a:stretch/>
        </p:blipFill>
        <p:spPr>
          <a:xfrm rot="16200000">
            <a:off x="2755900" y="3162300"/>
            <a:ext cx="6908800" cy="508000"/>
          </a:xfrm>
          <a:prstGeom prst="rect">
            <a:avLst/>
          </a:prstGeom>
          <a:ln>
            <a:noFill/>
          </a:ln>
        </p:spPr>
      </p:pic>
      <p:pic>
        <p:nvPicPr>
          <p:cNvPr id="3" name="Picture 2" descr="Screen Shot 2017-04-12 at 9.26.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990176"/>
            <a:ext cx="3777533" cy="1192963"/>
          </a:xfrm>
          <a:prstGeom prst="rect">
            <a:avLst/>
          </a:prstGeom>
        </p:spPr>
      </p:pic>
    </p:spTree>
    <p:extLst>
      <p:ext uri="{BB962C8B-B14F-4D97-AF65-F5344CB8AC3E}">
        <p14:creationId xmlns:p14="http://schemas.microsoft.com/office/powerpoint/2010/main" val="942431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871200" cy="792163"/>
          </a:xfrm>
        </p:spPr>
        <p:txBody>
          <a:bodyPr/>
          <a:lstStyle/>
          <a:p>
            <a:pPr algn="l"/>
            <a:r>
              <a:rPr lang="en-US" b="1" dirty="0"/>
              <a:t>Amy</a:t>
            </a:r>
          </a:p>
        </p:txBody>
      </p:sp>
      <p:pic>
        <p:nvPicPr>
          <p:cNvPr id="5" name="Content Placeholder 4" descr="22507301701_622d1bf7d6_o-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9600" y="1114816"/>
            <a:ext cx="10972800" cy="345718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TextBox 8"/>
          <p:cNvSpPr txBox="1"/>
          <p:nvPr/>
        </p:nvSpPr>
        <p:spPr>
          <a:xfrm>
            <a:off x="1502748" y="4595096"/>
            <a:ext cx="9347200" cy="1713226"/>
          </a:xfrm>
          <a:prstGeom prst="rect">
            <a:avLst/>
          </a:prstGeom>
          <a:noFill/>
        </p:spPr>
        <p:txBody>
          <a:bodyPr wrap="square" rtlCol="0">
            <a:spAutoFit/>
          </a:bodyPr>
          <a:lstStyle/>
          <a:p>
            <a:pPr algn="ctr" fontAlgn="base">
              <a:spcBef>
                <a:spcPct val="0"/>
              </a:spcBef>
              <a:spcAft>
                <a:spcPct val="0"/>
              </a:spcAft>
            </a:pPr>
            <a:r>
              <a:rPr lang="en-US" sz="3733" b="1" dirty="0">
                <a:solidFill>
                  <a:srgbClr val="C00000"/>
                </a:solidFill>
              </a:rPr>
              <a:t>Changes in 21 days!</a:t>
            </a:r>
          </a:p>
          <a:p>
            <a:pPr algn="ctr" fontAlgn="base">
              <a:spcBef>
                <a:spcPct val="0"/>
              </a:spcBef>
              <a:spcAft>
                <a:spcPct val="0"/>
              </a:spcAft>
            </a:pPr>
            <a:endParaRPr lang="en-US" sz="400" b="1" dirty="0">
              <a:solidFill>
                <a:prstClr val="black"/>
              </a:solidFill>
            </a:endParaRPr>
          </a:p>
          <a:p>
            <a:pPr algn="ctr" fontAlgn="base">
              <a:spcBef>
                <a:spcPct val="0"/>
              </a:spcBef>
              <a:spcAft>
                <a:spcPct val="0"/>
              </a:spcAft>
            </a:pPr>
            <a:r>
              <a:rPr lang="en-US" sz="3200" dirty="0">
                <a:solidFill>
                  <a:prstClr val="black"/>
                </a:solidFill>
              </a:rPr>
              <a:t>Weight: 3.4lb		Waistline: 1.5”</a:t>
            </a:r>
            <a:endParaRPr lang="en-US" sz="3200" b="1" dirty="0">
              <a:solidFill>
                <a:prstClr val="black"/>
              </a:solidFill>
            </a:endParaRPr>
          </a:p>
          <a:p>
            <a:pPr algn="ctr" fontAlgn="base">
              <a:spcBef>
                <a:spcPct val="0"/>
              </a:spcBef>
              <a:spcAft>
                <a:spcPct val="0"/>
              </a:spcAft>
            </a:pPr>
            <a:r>
              <a:rPr lang="en-US" sz="3200" dirty="0">
                <a:solidFill>
                  <a:prstClr val="black"/>
                </a:solidFill>
              </a:rPr>
              <a:t>Body Fat: 4.7%		Abdomen: 1.0”</a:t>
            </a:r>
          </a:p>
        </p:txBody>
      </p:sp>
      <p:sp>
        <p:nvSpPr>
          <p:cNvPr id="6" name="TextBox 5"/>
          <p:cNvSpPr txBox="1"/>
          <p:nvPr/>
        </p:nvSpPr>
        <p:spPr>
          <a:xfrm>
            <a:off x="-12607" y="6273801"/>
            <a:ext cx="10072325" cy="502573"/>
          </a:xfrm>
          <a:prstGeom prst="rect">
            <a:avLst/>
          </a:prstGeom>
          <a:noFill/>
        </p:spPr>
        <p:txBody>
          <a:bodyPr wrap="square" rtlCol="0">
            <a:spAutoFit/>
          </a:bodyPr>
          <a:lstStyle/>
          <a:p>
            <a:pPr defTabSz="914377"/>
            <a:r>
              <a:rPr lang="en-US" sz="1333" dirty="0">
                <a:solidFill>
                  <a:prstClr val="black"/>
                </a:solidFill>
              </a:rPr>
              <a:t>Results shown above may not be typical. </a:t>
            </a:r>
          </a:p>
          <a:p>
            <a:pPr defTabSz="914377"/>
            <a:r>
              <a:rPr lang="en-US" sz="1333" dirty="0">
                <a:solidFill>
                  <a:prstClr val="black"/>
                </a:solidFill>
              </a:rPr>
              <a:t>Individual results may vary. </a:t>
            </a:r>
            <a:endParaRPr lang="en-SG" sz="1333" dirty="0">
              <a:solidFill>
                <a:prstClr val="black"/>
              </a:solidFill>
            </a:endParaRPr>
          </a:p>
        </p:txBody>
      </p:sp>
    </p:spTree>
    <p:extLst>
      <p:ext uri="{BB962C8B-B14F-4D97-AF65-F5344CB8AC3E}">
        <p14:creationId xmlns:p14="http://schemas.microsoft.com/office/powerpoint/2010/main" val="245913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6095999" y="1932561"/>
            <a:ext cx="5383100" cy="314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9746526" y="5959760"/>
            <a:ext cx="1732575" cy="379656"/>
          </a:xfrm>
          <a:prstGeom prst="rect">
            <a:avLst/>
          </a:prstGeom>
          <a:noFill/>
        </p:spPr>
        <p:txBody>
          <a:bodyPr wrap="square" lIns="91440" tIns="45720" rIns="91440" bIns="45720"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TLS</a:t>
            </a:r>
            <a:r>
              <a:rPr lang="en-US" sz="1867" dirty="0">
                <a:solidFill>
                  <a:prstClr val="white"/>
                </a:solidFill>
                <a:latin typeface="Gill Sans"/>
                <a:cs typeface="Gill Sans"/>
              </a:rPr>
              <a:t>21</a:t>
            </a:r>
            <a:r>
              <a:rPr lang="en-US" sz="1867" dirty="0">
                <a:solidFill>
                  <a:srgbClr val="69BCE9"/>
                </a:solidFill>
                <a:latin typeface="Gill Sans"/>
                <a:cs typeface="Gill Sans"/>
              </a:rPr>
              <a:t>DAYS</a:t>
            </a:r>
          </a:p>
        </p:txBody>
      </p:sp>
      <p:sp>
        <p:nvSpPr>
          <p:cNvPr id="4" name="TextBox 3"/>
          <p:cNvSpPr txBox="1"/>
          <p:nvPr/>
        </p:nvSpPr>
        <p:spPr>
          <a:xfrm>
            <a:off x="348336" y="1911805"/>
            <a:ext cx="5321717" cy="2390141"/>
          </a:xfrm>
          <a:prstGeom prst="rect">
            <a:avLst/>
          </a:prstGeom>
          <a:noFill/>
        </p:spPr>
        <p:txBody>
          <a:bodyPr wrap="square" rtlCol="0">
            <a:spAutoFit/>
          </a:bodyPr>
          <a:lstStyle/>
          <a:p>
            <a:pPr algn="ctr" defTabSz="914377"/>
            <a:r>
              <a:rPr lang="en-US" sz="3733" dirty="0">
                <a:solidFill>
                  <a:prstClr val="white"/>
                </a:solidFill>
                <a:latin typeface="Trebuchet MS" panose="020B0603020202020204" pitchFamily="34" charset="0"/>
              </a:rPr>
              <a:t>Just send the link for the 5-minute video        to those who are interested!!</a:t>
            </a:r>
          </a:p>
        </p:txBody>
      </p:sp>
      <p:sp>
        <p:nvSpPr>
          <p:cNvPr id="5" name="Rectangle 4"/>
          <p:cNvSpPr/>
          <p:nvPr/>
        </p:nvSpPr>
        <p:spPr>
          <a:xfrm>
            <a:off x="77408" y="334118"/>
            <a:ext cx="12037181" cy="932079"/>
          </a:xfrm>
          <a:prstGeom prst="rect">
            <a:avLst/>
          </a:prstGeom>
          <a:solidFill>
            <a:schemeClr val="tx2">
              <a:lumMod val="40000"/>
              <a:lumOff val="60000"/>
              <a:alpha val="51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14377"/>
            <a:r>
              <a:rPr lang="en-US" sz="3733" dirty="0">
                <a:solidFill>
                  <a:prstClr val="white"/>
                </a:solidFill>
                <a:effectLst>
                  <a:outerShdw blurRad="38100" dist="38100" dir="2700000" algn="tl">
                    <a:srgbClr val="000000">
                      <a:alpha val="43137"/>
                    </a:srgbClr>
                  </a:outerShdw>
                </a:effectLst>
                <a:latin typeface="Century Gothic" panose="020B0502020202020204" pitchFamily="34" charset="0"/>
                <a:cs typeface="Gill Sans"/>
              </a:rPr>
              <a:t>21 Day Challenge Overview Video – sg.tlsSlim.com</a:t>
            </a:r>
          </a:p>
        </p:txBody>
      </p:sp>
      <p:pic>
        <p:nvPicPr>
          <p:cNvPr id="6" name="Picture 5" descr="skd188256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9223" y="4852465"/>
            <a:ext cx="2651835" cy="1704515"/>
          </a:xfrm>
          <a:prstGeom prst="rect">
            <a:avLst/>
          </a:prstGeom>
        </p:spPr>
      </p:pic>
    </p:spTree>
    <p:extLst>
      <p:ext uri="{BB962C8B-B14F-4D97-AF65-F5344CB8AC3E}">
        <p14:creationId xmlns:p14="http://schemas.microsoft.com/office/powerpoint/2010/main" val="2481040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rot="16200000">
            <a:off x="4044236" y="-4141823"/>
            <a:ext cx="4103531" cy="121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3" name="TextBox 2"/>
          <p:cNvSpPr txBox="1"/>
          <p:nvPr/>
        </p:nvSpPr>
        <p:spPr>
          <a:xfrm>
            <a:off x="9746526" y="5959760"/>
            <a:ext cx="1732575" cy="379656"/>
          </a:xfrm>
          <a:prstGeom prst="rect">
            <a:avLst/>
          </a:prstGeom>
          <a:noFill/>
        </p:spPr>
        <p:txBody>
          <a:bodyPr wrap="square" lIns="91440" tIns="45720" rIns="91440" bIns="45720"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TLS</a:t>
            </a:r>
            <a:r>
              <a:rPr lang="en-US" sz="1867" dirty="0">
                <a:solidFill>
                  <a:prstClr val="white"/>
                </a:solidFill>
                <a:latin typeface="Gill Sans"/>
                <a:cs typeface="Gill Sans"/>
              </a:rPr>
              <a:t>21</a:t>
            </a:r>
            <a:r>
              <a:rPr lang="en-US" sz="1867" dirty="0">
                <a:solidFill>
                  <a:srgbClr val="69BCE9"/>
                </a:solidFill>
                <a:latin typeface="Gill Sans"/>
                <a:cs typeface="Gill Sans"/>
              </a:rPr>
              <a:t>DAYS</a:t>
            </a:r>
          </a:p>
        </p:txBody>
      </p:sp>
      <p:sp>
        <p:nvSpPr>
          <p:cNvPr id="5" name="TextBox 4"/>
          <p:cNvSpPr txBox="1"/>
          <p:nvPr/>
        </p:nvSpPr>
        <p:spPr>
          <a:xfrm>
            <a:off x="-46295" y="1278973"/>
            <a:ext cx="5844868" cy="1487458"/>
          </a:xfrm>
          <a:prstGeom prst="rect">
            <a:avLst/>
          </a:prstGeom>
          <a:noFill/>
        </p:spPr>
        <p:txBody>
          <a:bodyPr wrap="square" rtlCol="0">
            <a:spAutoFit/>
          </a:bodyPr>
          <a:lstStyle/>
          <a:p>
            <a:pPr algn="ctr" defTabSz="914377"/>
            <a:r>
              <a:rPr lang="en-US" sz="3733" b="1" dirty="0">
                <a:solidFill>
                  <a:srgbClr val="C00000"/>
                </a:solidFill>
                <a:latin typeface="Trebuchet MS" panose="020B0603020202020204" pitchFamily="34" charset="0"/>
              </a:rPr>
              <a:t>Savings for your Customers &gt; </a:t>
            </a:r>
            <a:r>
              <a:rPr lang="en-US" sz="5333" b="1" dirty="0">
                <a:solidFill>
                  <a:srgbClr val="C00000"/>
                </a:solidFill>
                <a:latin typeface="Trebuchet MS" panose="020B0603020202020204" pitchFamily="34" charset="0"/>
              </a:rPr>
              <a:t>S$83.45</a:t>
            </a:r>
          </a:p>
        </p:txBody>
      </p:sp>
      <p:sp>
        <p:nvSpPr>
          <p:cNvPr id="6" name="TextBox 5"/>
          <p:cNvSpPr txBox="1"/>
          <p:nvPr/>
        </p:nvSpPr>
        <p:spPr>
          <a:xfrm>
            <a:off x="3369768" y="4079217"/>
            <a:ext cx="6124937" cy="2390141"/>
          </a:xfrm>
          <a:prstGeom prst="rect">
            <a:avLst/>
          </a:prstGeom>
          <a:noFill/>
        </p:spPr>
        <p:txBody>
          <a:bodyPr wrap="square" rtlCol="0">
            <a:spAutoFit/>
          </a:bodyPr>
          <a:lstStyle/>
          <a:p>
            <a:pPr defTabSz="914377"/>
            <a:r>
              <a:rPr lang="en-US" sz="3733" b="1" dirty="0">
                <a:solidFill>
                  <a:prstClr val="white"/>
                </a:solidFill>
                <a:latin typeface="Trebuchet MS" panose="020B0603020202020204" pitchFamily="34" charset="0"/>
              </a:rPr>
              <a:t>Code: SG21DAY </a:t>
            </a:r>
          </a:p>
          <a:p>
            <a:pPr defTabSz="914377"/>
            <a:r>
              <a:rPr lang="en-US" sz="3733" b="1" dirty="0">
                <a:solidFill>
                  <a:prstClr val="white"/>
                </a:solidFill>
                <a:latin typeface="Trebuchet MS" panose="020B0603020202020204" pitchFamily="34" charset="0"/>
              </a:rPr>
              <a:t>UC: S$186.00</a:t>
            </a:r>
          </a:p>
          <a:p>
            <a:pPr defTabSz="914377"/>
            <a:r>
              <a:rPr lang="en-US" sz="3733" b="1" dirty="0">
                <a:solidFill>
                  <a:prstClr val="white"/>
                </a:solidFill>
                <a:latin typeface="Trebuchet MS" panose="020B0603020202020204" pitchFamily="34" charset="0"/>
              </a:rPr>
              <a:t>SR:  S$260.50</a:t>
            </a:r>
          </a:p>
          <a:p>
            <a:pPr defTabSz="914377"/>
            <a:r>
              <a:rPr lang="en-US" sz="3733" b="1" dirty="0">
                <a:solidFill>
                  <a:prstClr val="white"/>
                </a:solidFill>
                <a:latin typeface="Trebuchet MS" panose="020B0603020202020204" pitchFamily="34" charset="0"/>
              </a:rPr>
              <a:t>BV:   25</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54706"/>
          <a:stretch/>
        </p:blipFill>
        <p:spPr>
          <a:xfrm rot="10800000">
            <a:off x="1604434" y="3661220"/>
            <a:ext cx="9211733" cy="381000"/>
          </a:xfrm>
          <a:prstGeom prst="rect">
            <a:avLst/>
          </a:prstGeom>
          <a:ln>
            <a:noFill/>
          </a:ln>
        </p:spPr>
      </p:pic>
      <p:sp>
        <p:nvSpPr>
          <p:cNvPr id="8" name="Rectangle 7"/>
          <p:cNvSpPr/>
          <p:nvPr/>
        </p:nvSpPr>
        <p:spPr>
          <a:xfrm rot="16200000">
            <a:off x="5986443" y="-1987761"/>
            <a:ext cx="72885" cy="12045765"/>
          </a:xfrm>
          <a:prstGeom prst="rect">
            <a:avLst/>
          </a:prstGeom>
          <a:solidFill>
            <a:schemeClr val="accent1">
              <a:lumMod val="7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1026" name="Picture 2" descr="T:\TLS\TLS 21 Day Challenge Materials\SGP\TLS-SGP-21-day-challenge-kit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1080816"/>
            <a:ext cx="6705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284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rot="16200000">
            <a:off x="4044236" y="-4141823"/>
            <a:ext cx="4103531" cy="121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5" name="TextBox 4"/>
          <p:cNvSpPr txBox="1"/>
          <p:nvPr/>
        </p:nvSpPr>
        <p:spPr>
          <a:xfrm>
            <a:off x="476855" y="464888"/>
            <a:ext cx="5321717" cy="2964594"/>
          </a:xfrm>
          <a:prstGeom prst="rect">
            <a:avLst/>
          </a:prstGeom>
          <a:noFill/>
        </p:spPr>
        <p:txBody>
          <a:bodyPr wrap="square" rtlCol="0">
            <a:spAutoFit/>
          </a:bodyPr>
          <a:lstStyle/>
          <a:p>
            <a:pPr algn="ctr" defTabSz="914377"/>
            <a:r>
              <a:rPr lang="en-US" sz="3733" b="1" dirty="0">
                <a:solidFill>
                  <a:srgbClr val="0070C0"/>
                </a:solidFill>
                <a:latin typeface="Trebuchet MS" panose="020B0603020202020204" pitchFamily="34" charset="0"/>
                <a:cs typeface="Gill Sans"/>
              </a:rPr>
              <a:t>21 DAY CHALLENGE SUPPORT MATERIALS:         Found in kit, unfranchise.com &amp; </a:t>
            </a:r>
          </a:p>
          <a:p>
            <a:pPr algn="ctr" defTabSz="914377"/>
            <a:r>
              <a:rPr lang="en-US" sz="3733" b="1" dirty="0">
                <a:solidFill>
                  <a:srgbClr val="0070C0"/>
                </a:solidFill>
                <a:latin typeface="Trebuchet MS" panose="020B0603020202020204" pitchFamily="34" charset="0"/>
                <a:cs typeface="Gill Sans"/>
              </a:rPr>
              <a:t>sg.tlsSlim.com</a:t>
            </a:r>
          </a:p>
        </p:txBody>
      </p:sp>
      <p:sp>
        <p:nvSpPr>
          <p:cNvPr id="6" name="TextBox 5"/>
          <p:cNvSpPr txBox="1"/>
          <p:nvPr/>
        </p:nvSpPr>
        <p:spPr>
          <a:xfrm>
            <a:off x="377528" y="4276174"/>
            <a:ext cx="6124937" cy="2144498"/>
          </a:xfrm>
          <a:prstGeom prst="rect">
            <a:avLst/>
          </a:prstGeom>
          <a:noFill/>
        </p:spPr>
        <p:txBody>
          <a:bodyPr wrap="square" rtlCol="0">
            <a:spAutoFit/>
          </a:bodyPr>
          <a:lstStyle/>
          <a:p>
            <a:pPr marL="457189" indent="-457189" defTabSz="914377">
              <a:buFont typeface="Wingdings" panose="05000000000000000000" pitchFamily="2" charset="2"/>
              <a:buChar char="Ø"/>
            </a:pPr>
            <a:r>
              <a:rPr lang="en-US" sz="2667" b="1" dirty="0">
                <a:solidFill>
                  <a:prstClr val="white"/>
                </a:solidFill>
                <a:latin typeface="Trebuchet MS" panose="020B0603020202020204" pitchFamily="34" charset="0"/>
              </a:rPr>
              <a:t>The 21 Day Challenge Guide</a:t>
            </a:r>
          </a:p>
          <a:p>
            <a:pPr marL="457189" indent="-457189" defTabSz="914377">
              <a:buFont typeface="Wingdings" panose="05000000000000000000" pitchFamily="2" charset="2"/>
              <a:buChar char="Ø"/>
            </a:pPr>
            <a:r>
              <a:rPr lang="en-US" sz="2667" b="1" dirty="0">
                <a:solidFill>
                  <a:prstClr val="white"/>
                </a:solidFill>
                <a:latin typeface="Trebuchet MS" panose="020B0603020202020204" pitchFamily="34" charset="0"/>
              </a:rPr>
              <a:t>Coaches Training Guide</a:t>
            </a:r>
          </a:p>
          <a:p>
            <a:pPr marL="457189" indent="-457189" defTabSz="914377">
              <a:buFont typeface="Wingdings" panose="05000000000000000000" pitchFamily="2" charset="2"/>
              <a:buChar char="Ø"/>
            </a:pPr>
            <a:r>
              <a:rPr lang="en-US" sz="2667" b="1" dirty="0">
                <a:solidFill>
                  <a:prstClr val="white"/>
                </a:solidFill>
                <a:latin typeface="Trebuchet MS" panose="020B0603020202020204" pitchFamily="34" charset="0"/>
              </a:rPr>
              <a:t>Videos</a:t>
            </a:r>
          </a:p>
          <a:p>
            <a:pPr marL="457189" indent="-457189" defTabSz="914377">
              <a:buFont typeface="Wingdings" panose="05000000000000000000" pitchFamily="2" charset="2"/>
              <a:buChar char="Ø"/>
            </a:pPr>
            <a:r>
              <a:rPr lang="en-US" sz="2667" b="1" dirty="0">
                <a:solidFill>
                  <a:prstClr val="white"/>
                </a:solidFill>
                <a:latin typeface="Trebuchet MS" panose="020B0603020202020204" pitchFamily="34" charset="0"/>
              </a:rPr>
              <a:t>Social Media Images</a:t>
            </a:r>
          </a:p>
          <a:p>
            <a:pPr marL="457189" indent="-457189" defTabSz="914377">
              <a:buFont typeface="Wingdings" panose="05000000000000000000" pitchFamily="2" charset="2"/>
              <a:buChar char="Ø"/>
            </a:pPr>
            <a:endParaRPr lang="en-US" sz="2667" b="1" dirty="0">
              <a:solidFill>
                <a:prstClr val="white"/>
              </a:solidFill>
              <a:latin typeface="Trebuchet MS" panose="020B0603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54706"/>
          <a:stretch/>
        </p:blipFill>
        <p:spPr>
          <a:xfrm rot="10800000">
            <a:off x="1604434" y="3661220"/>
            <a:ext cx="9211733" cy="381000"/>
          </a:xfrm>
          <a:prstGeom prst="rect">
            <a:avLst/>
          </a:prstGeom>
          <a:ln>
            <a:noFill/>
          </a:ln>
        </p:spPr>
      </p:pic>
      <p:sp>
        <p:nvSpPr>
          <p:cNvPr id="8" name="Rectangle 7"/>
          <p:cNvSpPr/>
          <p:nvPr/>
        </p:nvSpPr>
        <p:spPr>
          <a:xfrm rot="16200000">
            <a:off x="5986443" y="-1987761"/>
            <a:ext cx="72885" cy="12045765"/>
          </a:xfrm>
          <a:prstGeom prst="rect">
            <a:avLst/>
          </a:prstGeom>
          <a:solidFill>
            <a:schemeClr val="accent1">
              <a:lumMod val="7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sp>
        <p:nvSpPr>
          <p:cNvPr id="9" name="TextBox 8"/>
          <p:cNvSpPr txBox="1"/>
          <p:nvPr/>
        </p:nvSpPr>
        <p:spPr>
          <a:xfrm>
            <a:off x="6057344" y="4283434"/>
            <a:ext cx="6124937" cy="2144498"/>
          </a:xfrm>
          <a:prstGeom prst="rect">
            <a:avLst/>
          </a:prstGeom>
          <a:noFill/>
        </p:spPr>
        <p:txBody>
          <a:bodyPr wrap="square" rtlCol="0">
            <a:spAutoFit/>
          </a:bodyPr>
          <a:lstStyle/>
          <a:p>
            <a:pPr marL="457189" indent="-457189" defTabSz="914377">
              <a:buFont typeface="Wingdings" panose="05000000000000000000" pitchFamily="2" charset="2"/>
              <a:buChar char="Ø"/>
            </a:pPr>
            <a:r>
              <a:rPr lang="en-US" sz="2667" b="1" dirty="0">
                <a:solidFill>
                  <a:prstClr val="white"/>
                </a:solidFill>
                <a:latin typeface="Trebuchet MS" panose="020B0603020202020204" pitchFamily="34" charset="0"/>
              </a:rPr>
              <a:t>Tracking Sheet</a:t>
            </a:r>
          </a:p>
          <a:p>
            <a:pPr marL="457189" indent="-457189" defTabSz="914377">
              <a:buFont typeface="Wingdings" panose="05000000000000000000" pitchFamily="2" charset="2"/>
              <a:buChar char="Ø"/>
            </a:pPr>
            <a:r>
              <a:rPr lang="en-US" sz="2667" b="1" dirty="0">
                <a:solidFill>
                  <a:prstClr val="white"/>
                </a:solidFill>
                <a:latin typeface="Trebuchet MS" panose="020B0603020202020204" pitchFamily="34" charset="0"/>
              </a:rPr>
              <a:t>Recommended Supplements</a:t>
            </a:r>
          </a:p>
          <a:p>
            <a:pPr marL="457189" indent="-457189" defTabSz="914377">
              <a:buFont typeface="Wingdings" panose="05000000000000000000" pitchFamily="2" charset="2"/>
              <a:buChar char="Ø"/>
            </a:pPr>
            <a:r>
              <a:rPr lang="en-US" sz="2667" b="1" dirty="0">
                <a:solidFill>
                  <a:prstClr val="white"/>
                </a:solidFill>
                <a:latin typeface="Trebuchet MS" panose="020B0603020202020204" pitchFamily="34" charset="0"/>
              </a:rPr>
              <a:t>FAQs</a:t>
            </a:r>
          </a:p>
          <a:p>
            <a:pPr marL="457189" indent="-457189" defTabSz="914377">
              <a:buFont typeface="Wingdings" panose="05000000000000000000" pitchFamily="2" charset="2"/>
              <a:buChar char="Ø"/>
            </a:pPr>
            <a:r>
              <a:rPr lang="en-US" sz="2667" b="1" dirty="0">
                <a:solidFill>
                  <a:prstClr val="white"/>
                </a:solidFill>
                <a:latin typeface="Trebuchet MS" panose="020B0603020202020204" pitchFamily="34" charset="0"/>
              </a:rPr>
              <a:t>Infographics</a:t>
            </a:r>
          </a:p>
          <a:p>
            <a:pPr marL="457189" indent="-457189" defTabSz="914377">
              <a:buFont typeface="Wingdings" panose="05000000000000000000" pitchFamily="2" charset="2"/>
              <a:buChar char="Ø"/>
            </a:pPr>
            <a:endParaRPr lang="en-US" sz="2667" b="1" dirty="0">
              <a:solidFill>
                <a:prstClr val="white"/>
              </a:solidFill>
              <a:latin typeface="Trebuchet MS" panose="020B0603020202020204" pitchFamily="34" charset="0"/>
            </a:endParaRPr>
          </a:p>
        </p:txBody>
      </p:sp>
      <p:sp>
        <p:nvSpPr>
          <p:cNvPr id="10" name="TextBox 9"/>
          <p:cNvSpPr txBox="1"/>
          <p:nvPr/>
        </p:nvSpPr>
        <p:spPr>
          <a:xfrm>
            <a:off x="9746526" y="5959760"/>
            <a:ext cx="1732575" cy="379656"/>
          </a:xfrm>
          <a:prstGeom prst="rect">
            <a:avLst/>
          </a:prstGeom>
          <a:noFill/>
        </p:spPr>
        <p:txBody>
          <a:bodyPr wrap="square" lIns="91440" tIns="45720" rIns="91440" bIns="45720"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TLS</a:t>
            </a:r>
            <a:r>
              <a:rPr lang="en-US" sz="1867" dirty="0">
                <a:solidFill>
                  <a:prstClr val="white"/>
                </a:solidFill>
                <a:latin typeface="Gill Sans"/>
                <a:cs typeface="Gill Sans"/>
              </a:rPr>
              <a:t>21</a:t>
            </a:r>
            <a:r>
              <a:rPr lang="en-US" sz="1867" dirty="0">
                <a:solidFill>
                  <a:srgbClr val="69BCE9"/>
                </a:solidFill>
                <a:latin typeface="Gill Sans"/>
                <a:cs typeface="Gill Sans"/>
              </a:rPr>
              <a:t>DAYS</a:t>
            </a:r>
          </a:p>
        </p:txBody>
      </p:sp>
      <p:pic>
        <p:nvPicPr>
          <p:cNvPr id="2050" name="Picture 2" descr="T:\TLS\TLS 21 Day Challenge Materials\SGP\TLS-SGP-21-day-challenge-kit4-30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727" y="234044"/>
            <a:ext cx="3901440"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66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524000"/>
            <a:ext cx="10972800" cy="4724400"/>
          </a:xfrm>
        </p:spPr>
        <p:txBody>
          <a:bodyPr>
            <a:noAutofit/>
          </a:bodyPr>
          <a:lstStyle/>
          <a:p>
            <a:r>
              <a:rPr lang="en-US" sz="3200" dirty="0">
                <a:solidFill>
                  <a:schemeClr val="bg1"/>
                </a:solidFill>
              </a:rPr>
              <a:t>New winner each month wins USD$100 SHOP.COM gift card </a:t>
            </a:r>
          </a:p>
          <a:p>
            <a:pPr lvl="1"/>
            <a:r>
              <a:rPr lang="en-US" sz="2667" dirty="0">
                <a:solidFill>
                  <a:schemeClr val="bg1"/>
                </a:solidFill>
              </a:rPr>
              <a:t>All 12 2017 winners compete for USD$1000 SHOP.COM gift card </a:t>
            </a:r>
          </a:p>
          <a:p>
            <a:pPr lvl="1"/>
            <a:r>
              <a:rPr lang="en-US" sz="2667" dirty="0">
                <a:solidFill>
                  <a:schemeClr val="bg1"/>
                </a:solidFill>
              </a:rPr>
              <a:t>Top 3 are voted for on social media from the 3</a:t>
            </a:r>
            <a:r>
              <a:rPr lang="en-US" sz="2667" baseline="30000" dirty="0">
                <a:solidFill>
                  <a:schemeClr val="bg1"/>
                </a:solidFill>
              </a:rPr>
              <a:t>rd</a:t>
            </a:r>
            <a:r>
              <a:rPr lang="en-US" sz="2667" dirty="0">
                <a:solidFill>
                  <a:schemeClr val="bg1"/>
                </a:solidFill>
              </a:rPr>
              <a:t> – 8</a:t>
            </a:r>
            <a:r>
              <a:rPr lang="en-US" sz="2667" baseline="30000" dirty="0">
                <a:solidFill>
                  <a:schemeClr val="bg1"/>
                </a:solidFill>
              </a:rPr>
              <a:t>th</a:t>
            </a:r>
            <a:r>
              <a:rPr lang="en-US" sz="2667" dirty="0">
                <a:solidFill>
                  <a:schemeClr val="bg1"/>
                </a:solidFill>
              </a:rPr>
              <a:t> of each month </a:t>
            </a:r>
          </a:p>
          <a:p>
            <a:r>
              <a:rPr lang="en-US" sz="3200" dirty="0">
                <a:solidFill>
                  <a:schemeClr val="bg1"/>
                </a:solidFill>
              </a:rPr>
              <a:t>Must start and finish within the given month </a:t>
            </a:r>
          </a:p>
          <a:p>
            <a:r>
              <a:rPr lang="en-US" sz="3200" dirty="0">
                <a:solidFill>
                  <a:schemeClr val="bg1"/>
                </a:solidFill>
              </a:rPr>
              <a:t>Promote this each month for them to start when the new month turns</a:t>
            </a:r>
          </a:p>
        </p:txBody>
      </p:sp>
      <p:sp>
        <p:nvSpPr>
          <p:cNvPr id="5" name="Rectangle 4"/>
          <p:cNvSpPr/>
          <p:nvPr/>
        </p:nvSpPr>
        <p:spPr>
          <a:xfrm>
            <a:off x="77408" y="334118"/>
            <a:ext cx="12037181" cy="932079"/>
          </a:xfrm>
          <a:prstGeom prst="rect">
            <a:avLst/>
          </a:prstGeom>
          <a:solidFill>
            <a:schemeClr val="tx2">
              <a:lumMod val="40000"/>
              <a:lumOff val="60000"/>
              <a:alpha val="51000"/>
            </a:schemeClr>
          </a:solidFill>
          <a:ln>
            <a:no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14377"/>
            <a:r>
              <a:rPr lang="en-US" sz="3733" dirty="0">
                <a:solidFill>
                  <a:prstClr val="white"/>
                </a:solidFill>
                <a:effectLst>
                  <a:outerShdw blurRad="38100" dist="38100" dir="2700000" algn="tl">
                    <a:srgbClr val="000000">
                      <a:alpha val="43137"/>
                    </a:srgbClr>
                  </a:outerShdw>
                </a:effectLst>
                <a:latin typeface="Century Gothic" panose="020B0502020202020204" pitchFamily="34" charset="0"/>
                <a:cs typeface="Gill Sans"/>
              </a:rPr>
              <a:t>2017 TLS 21 Day Monthly Goal Challenge</a:t>
            </a:r>
          </a:p>
        </p:txBody>
      </p:sp>
      <p:sp>
        <p:nvSpPr>
          <p:cNvPr id="7" name="TextBox 6"/>
          <p:cNvSpPr txBox="1"/>
          <p:nvPr/>
        </p:nvSpPr>
        <p:spPr>
          <a:xfrm>
            <a:off x="9746526" y="5959760"/>
            <a:ext cx="1732575" cy="379656"/>
          </a:xfrm>
          <a:prstGeom prst="rect">
            <a:avLst/>
          </a:prstGeom>
          <a:noFill/>
        </p:spPr>
        <p:txBody>
          <a:bodyPr wrap="square" lIns="91440" tIns="45720" rIns="91440" bIns="45720"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TLS</a:t>
            </a:r>
            <a:r>
              <a:rPr lang="en-US" sz="1867" dirty="0">
                <a:solidFill>
                  <a:prstClr val="white"/>
                </a:solidFill>
                <a:latin typeface="Gill Sans"/>
                <a:cs typeface="Gill Sans"/>
              </a:rPr>
              <a:t>21</a:t>
            </a:r>
            <a:r>
              <a:rPr lang="en-US" sz="1867" dirty="0">
                <a:solidFill>
                  <a:srgbClr val="69BCE9"/>
                </a:solidFill>
                <a:latin typeface="Gill Sans"/>
                <a:cs typeface="Gill Sans"/>
              </a:rPr>
              <a:t>DAYS</a:t>
            </a:r>
          </a:p>
        </p:txBody>
      </p:sp>
    </p:spTree>
    <p:extLst>
      <p:ext uri="{BB962C8B-B14F-4D97-AF65-F5344CB8AC3E}">
        <p14:creationId xmlns:p14="http://schemas.microsoft.com/office/powerpoint/2010/main" val="111353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1838"/>
          <a:stretch/>
        </p:blipFill>
        <p:spPr bwMode="auto">
          <a:xfrm>
            <a:off x="4" y="-449810"/>
            <a:ext cx="12697809" cy="731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8870563" y="2693551"/>
            <a:ext cx="1584960" cy="146304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2400" dirty="0">
                <a:solidFill>
                  <a:prstClr val="white"/>
                </a:solidFill>
                <a:effectLst>
                  <a:outerShdw blurRad="38100" dist="38100" dir="2700000" algn="tl">
                    <a:srgbClr val="000000">
                      <a:alpha val="43137"/>
                    </a:srgbClr>
                  </a:outerShdw>
                </a:effectLst>
                <a:latin typeface="Trebuchet MS" panose="020B0603020202020204" pitchFamily="34" charset="0"/>
              </a:rPr>
              <a:t>Easy to sell and explain</a:t>
            </a:r>
          </a:p>
        </p:txBody>
      </p:sp>
      <p:sp>
        <p:nvSpPr>
          <p:cNvPr id="6" name="Rounded Rectangle 5"/>
          <p:cNvSpPr/>
          <p:nvPr/>
        </p:nvSpPr>
        <p:spPr>
          <a:xfrm>
            <a:off x="1372018" y="-5083"/>
            <a:ext cx="2197599" cy="2148113"/>
          </a:xfrm>
          <a:prstGeom prst="roundRect">
            <a:avLst/>
          </a:prstGeom>
          <a:ln>
            <a:noFill/>
          </a:ln>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2400" dirty="0">
                <a:solidFill>
                  <a:prstClr val="white"/>
                </a:solidFill>
                <a:effectLst>
                  <a:outerShdw blurRad="38100" dist="38100" dir="2700000" algn="tl">
                    <a:srgbClr val="000000">
                      <a:alpha val="43137"/>
                    </a:srgbClr>
                  </a:outerShdw>
                </a:effectLst>
                <a:latin typeface="Trebuchet MS" panose="020B0603020202020204" pitchFamily="34" charset="0"/>
              </a:rPr>
              <a:t>Substantial Profit Margin</a:t>
            </a:r>
          </a:p>
        </p:txBody>
      </p:sp>
      <p:sp>
        <p:nvSpPr>
          <p:cNvPr id="7" name="Rounded Rectangle 6"/>
          <p:cNvSpPr/>
          <p:nvPr/>
        </p:nvSpPr>
        <p:spPr>
          <a:xfrm>
            <a:off x="6375568" y="50497"/>
            <a:ext cx="1584960" cy="1463040"/>
          </a:xfrm>
          <a:prstGeom prst="roundRect">
            <a:avLst/>
          </a:prstGeom>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2400" dirty="0">
                <a:solidFill>
                  <a:prstClr val="white"/>
                </a:solidFill>
                <a:effectLst>
                  <a:outerShdw blurRad="38100" dist="38100" dir="2700000" algn="tl">
                    <a:srgbClr val="000000">
                      <a:alpha val="43137"/>
                    </a:srgbClr>
                  </a:outerShdw>
                </a:effectLst>
                <a:latin typeface="Trebuchet MS" panose="020B0603020202020204" pitchFamily="34" charset="0"/>
              </a:rPr>
              <a:t>Boost your profit</a:t>
            </a:r>
          </a:p>
        </p:txBody>
      </p:sp>
      <p:sp>
        <p:nvSpPr>
          <p:cNvPr id="8" name="Rounded Rectangle 7"/>
          <p:cNvSpPr/>
          <p:nvPr/>
        </p:nvSpPr>
        <p:spPr>
          <a:xfrm>
            <a:off x="1048021" y="3002532"/>
            <a:ext cx="2360996" cy="1463040"/>
          </a:xfrm>
          <a:prstGeom prst="roundRect">
            <a:avLst/>
          </a:prstGeo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2400" dirty="0">
                <a:solidFill>
                  <a:prstClr val="white"/>
                </a:solidFill>
                <a:effectLst>
                  <a:outerShdw blurRad="38100" dist="38100" dir="2700000" algn="tl">
                    <a:srgbClr val="000000">
                      <a:alpha val="43137"/>
                    </a:srgbClr>
                  </a:outerShdw>
                </a:effectLst>
                <a:latin typeface="Trebuchet MS" panose="020B0603020202020204" pitchFamily="34" charset="0"/>
              </a:rPr>
              <a:t>Short Term Commitment</a:t>
            </a:r>
          </a:p>
        </p:txBody>
      </p:sp>
      <p:sp>
        <p:nvSpPr>
          <p:cNvPr id="9" name="Rounded Rectangle 8"/>
          <p:cNvSpPr/>
          <p:nvPr/>
        </p:nvSpPr>
        <p:spPr>
          <a:xfrm>
            <a:off x="9306561" y="50497"/>
            <a:ext cx="2360996" cy="1463040"/>
          </a:xfrm>
          <a:prstGeom prst="roundRect">
            <a:avLst/>
          </a:prstGeom>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2400" dirty="0">
                <a:solidFill>
                  <a:prstClr val="white"/>
                </a:solidFill>
                <a:effectLst>
                  <a:outerShdw blurRad="38100" dist="38100" dir="2700000" algn="tl">
                    <a:srgbClr val="000000">
                      <a:alpha val="43137"/>
                    </a:srgbClr>
                  </a:outerShdw>
                </a:effectLst>
                <a:latin typeface="Trebuchet MS" panose="020B0603020202020204" pitchFamily="34" charset="0"/>
              </a:rPr>
              <a:t>Grow your customer base</a:t>
            </a:r>
          </a:p>
        </p:txBody>
      </p:sp>
      <p:sp>
        <p:nvSpPr>
          <p:cNvPr id="10" name="Rounded Rectangle 9"/>
          <p:cNvSpPr/>
          <p:nvPr/>
        </p:nvSpPr>
        <p:spPr>
          <a:xfrm>
            <a:off x="5668326" y="2143028"/>
            <a:ext cx="2360996" cy="1463040"/>
          </a:xfrm>
          <a:prstGeom prst="roundRect">
            <a:avLst/>
          </a:prstGeom>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2400" dirty="0">
                <a:solidFill>
                  <a:prstClr val="white"/>
                </a:solidFill>
                <a:effectLst>
                  <a:outerShdw blurRad="38100" dist="38100" dir="2700000" algn="tl">
                    <a:srgbClr val="000000">
                      <a:alpha val="43137"/>
                    </a:srgbClr>
                  </a:outerShdw>
                </a:effectLst>
                <a:latin typeface="Trebuchet MS" panose="020B0603020202020204" pitchFamily="34" charset="0"/>
              </a:rPr>
              <a:t>Cost Effective</a:t>
            </a:r>
          </a:p>
        </p:txBody>
      </p:sp>
      <p:sp>
        <p:nvSpPr>
          <p:cNvPr id="11" name="TextBox 10"/>
          <p:cNvSpPr txBox="1"/>
          <p:nvPr/>
        </p:nvSpPr>
        <p:spPr>
          <a:xfrm>
            <a:off x="4724139" y="4787589"/>
            <a:ext cx="7202719" cy="1733873"/>
          </a:xfrm>
          <a:prstGeom prst="rect">
            <a:avLst/>
          </a:prstGeom>
          <a:noFill/>
        </p:spPr>
        <p:txBody>
          <a:bodyPr wrap="square" lIns="91440" tIns="45720" rIns="91440" bIns="45720" rtlCol="0">
            <a:spAutoFit/>
          </a:bodyPr>
          <a:lstStyle/>
          <a:p>
            <a:pPr algn="r" defTabSz="914377"/>
            <a:r>
              <a:rPr lang="en-US" sz="4267" dirty="0">
                <a:solidFill>
                  <a:prstClr val="white"/>
                </a:solidFill>
                <a:effectLst>
                  <a:outerShdw blurRad="38100" dist="38100" dir="2700000" algn="tl">
                    <a:srgbClr val="000000">
                      <a:alpha val="43137"/>
                    </a:srgbClr>
                  </a:outerShdw>
                </a:effectLst>
                <a:latin typeface="Trebuchet MS" panose="020B0603020202020204" pitchFamily="34" charset="0"/>
                <a:cs typeface="Gill Sans"/>
              </a:rPr>
              <a:t>Why should </a:t>
            </a:r>
            <a:r>
              <a:rPr lang="en-US" sz="6400" b="1" dirty="0">
                <a:solidFill>
                  <a:srgbClr val="F79646">
                    <a:lumMod val="60000"/>
                    <a:lumOff val="40000"/>
                  </a:srgbClr>
                </a:solidFill>
                <a:effectLst>
                  <a:outerShdw blurRad="38100" dist="38100" dir="2700000" algn="tl">
                    <a:srgbClr val="000000">
                      <a:alpha val="43137"/>
                    </a:srgbClr>
                  </a:outerShdw>
                </a:effectLst>
                <a:latin typeface="Trebuchet MS" panose="020B0603020202020204" pitchFamily="34" charset="0"/>
                <a:cs typeface="Gill Sans"/>
              </a:rPr>
              <a:t>you</a:t>
            </a:r>
            <a:r>
              <a:rPr lang="en-US" sz="4267" dirty="0">
                <a:solidFill>
                  <a:prstClr val="white"/>
                </a:solidFill>
                <a:effectLst>
                  <a:outerShdw blurRad="38100" dist="38100" dir="2700000" algn="tl">
                    <a:srgbClr val="000000">
                      <a:alpha val="43137"/>
                    </a:srgbClr>
                  </a:outerShdw>
                </a:effectLst>
                <a:latin typeface="Trebuchet MS" panose="020B0603020202020204" pitchFamily="34" charset="0"/>
                <a:cs typeface="Gill Sans"/>
              </a:rPr>
              <a:t> sell                  the 21 Day Challenge?</a:t>
            </a:r>
          </a:p>
        </p:txBody>
      </p:sp>
    </p:spTree>
    <p:extLst>
      <p:ext uri="{BB962C8B-B14F-4D97-AF65-F5344CB8AC3E}">
        <p14:creationId xmlns:p14="http://schemas.microsoft.com/office/powerpoint/2010/main" val="386308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25400"/>
            <a:ext cx="12192000" cy="6883400"/>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5" name="Title 1"/>
          <p:cNvSpPr txBox="1">
            <a:spLocks/>
          </p:cNvSpPr>
          <p:nvPr/>
        </p:nvSpPr>
        <p:spPr>
          <a:xfrm>
            <a:off x="455659" y="290945"/>
            <a:ext cx="10276115" cy="1143000"/>
          </a:xfrm>
          <a:prstGeom prst="rect">
            <a:avLst/>
          </a:prstGeom>
        </p:spPr>
        <p:txBody>
          <a:bodyPr lIns="91439" tIns="45719" rIns="91439"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4800" dirty="0">
                <a:solidFill>
                  <a:srgbClr val="ED7D31">
                    <a:lumMod val="40000"/>
                    <a:lumOff val="60000"/>
                  </a:srgbClr>
                </a:solidFill>
                <a:effectLst>
                  <a:glow rad="101600">
                    <a:prstClr val="black">
                      <a:lumMod val="95000"/>
                      <a:lumOff val="5000"/>
                      <a:alpha val="60000"/>
                    </a:prstClr>
                  </a:glow>
                  <a:outerShdw blurRad="38100" dist="38100" dir="2700000" algn="tl">
                    <a:srgbClr val="000000">
                      <a:alpha val="43137"/>
                    </a:srgbClr>
                  </a:outerShdw>
                </a:effectLst>
                <a:latin typeface="Century Gothic" panose="020B0502020202020204" pitchFamily="34" charset="0"/>
              </a:rPr>
              <a:t>What happens after 21 days?</a:t>
            </a:r>
          </a:p>
        </p:txBody>
      </p:sp>
      <p:sp>
        <p:nvSpPr>
          <p:cNvPr id="6" name="TextBox 5"/>
          <p:cNvSpPr txBox="1"/>
          <p:nvPr/>
        </p:nvSpPr>
        <p:spPr>
          <a:xfrm>
            <a:off x="557522" y="1675674"/>
            <a:ext cx="5396028" cy="4278672"/>
          </a:xfrm>
          <a:prstGeom prst="rect">
            <a:avLst/>
          </a:prstGeom>
          <a:noFill/>
        </p:spPr>
        <p:txBody>
          <a:bodyPr wrap="square" lIns="91440" tIns="45720" rIns="91440" bIns="45720" rtlCol="0">
            <a:spAutoFit/>
          </a:bodyPr>
          <a:lstStyle/>
          <a:p>
            <a:pPr defTabSz="914377"/>
            <a:r>
              <a:rPr lang="en-US" sz="2667"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If customers want to continue their weight management journeys, we recommend that they take our </a:t>
            </a:r>
            <a:r>
              <a:rPr lang="en-US" sz="3200"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FREE</a:t>
            </a:r>
            <a:r>
              <a:rPr lang="en-US" sz="2667"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 Weight Management Profile on sg.tlsSlim.com. This will determine the best long term weight management solution for them &amp; the best products to order. </a:t>
            </a:r>
            <a:endParaRPr lang="en-US" sz="2667" dirty="0">
              <a:solidFill>
                <a:prstClr val="white"/>
              </a:solidFill>
              <a:latin typeface="Trebuchet MS" panose="020B0603020202020204" pitchFamily="34" charset="0"/>
              <a:cs typeface="Gill Sans"/>
            </a:endParaRPr>
          </a:p>
        </p:txBody>
      </p:sp>
      <p:sp>
        <p:nvSpPr>
          <p:cNvPr id="7" name="Rectangle 6"/>
          <p:cNvSpPr/>
          <p:nvPr/>
        </p:nvSpPr>
        <p:spPr>
          <a:xfrm>
            <a:off x="7080924" y="1759045"/>
            <a:ext cx="4621893" cy="3375796"/>
          </a:xfrm>
          <a:prstGeom prst="rect">
            <a:avLst/>
          </a:prstGeom>
        </p:spPr>
        <p:txBody>
          <a:bodyPr wrap="square" lIns="91440" tIns="45720" rIns="91440" bIns="45720">
            <a:spAutoFit/>
          </a:bodyPr>
          <a:lstStyle/>
          <a:p>
            <a:pPr defTabSz="914377"/>
            <a:r>
              <a:rPr lang="en-US" sz="2667"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As they’re reaching their goal, ask them to consider becoming a TLS Coach. Being a part of the weight management industry and helping others reach their goals is a great way to stay on track.</a:t>
            </a:r>
            <a:endParaRPr lang="en-GB" sz="2667" dirty="0">
              <a:solidFill>
                <a:prstClr val="white"/>
              </a:solidFill>
              <a:latin typeface="Trebuchet MS" panose="020B0603020202020204" pitchFamily="34" charset="0"/>
            </a:endParaRPr>
          </a:p>
        </p:txBody>
      </p:sp>
      <p:sp>
        <p:nvSpPr>
          <p:cNvPr id="8" name="Rectangle 7"/>
          <p:cNvSpPr/>
          <p:nvPr/>
        </p:nvSpPr>
        <p:spPr>
          <a:xfrm rot="16200000">
            <a:off x="6003641" y="-4620491"/>
            <a:ext cx="184727" cy="12192000"/>
          </a:xfrm>
          <a:prstGeom prst="rect">
            <a:avLst/>
          </a:prstGeom>
          <a:solidFill>
            <a:schemeClr val="accent2">
              <a:lumMod val="20000"/>
              <a:lumOff val="80000"/>
              <a:alpha val="2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914377"/>
            <a:endParaRPr lang="en-US" sz="2400" dirty="0">
              <a:solidFill>
                <a:srgbClr val="69BCE9"/>
              </a:solidFill>
            </a:endParaRPr>
          </a:p>
        </p:txBody>
      </p:sp>
      <p:sp>
        <p:nvSpPr>
          <p:cNvPr id="9" name="TextBox 8"/>
          <p:cNvSpPr txBox="1"/>
          <p:nvPr/>
        </p:nvSpPr>
        <p:spPr>
          <a:xfrm>
            <a:off x="9822486" y="5959760"/>
            <a:ext cx="1659300" cy="379656"/>
          </a:xfrm>
          <a:prstGeom prst="rect">
            <a:avLst/>
          </a:prstGeom>
          <a:noFill/>
        </p:spPr>
        <p:txBody>
          <a:bodyPr wrap="none" lIns="91440" tIns="45720" rIns="91440" bIns="45720"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TLS</a:t>
            </a:r>
            <a:r>
              <a:rPr lang="en-US" sz="1867" dirty="0">
                <a:solidFill>
                  <a:prstClr val="white"/>
                </a:solidFill>
                <a:latin typeface="Gill Sans"/>
                <a:cs typeface="Gill Sans"/>
              </a:rPr>
              <a:t>21</a:t>
            </a:r>
            <a:r>
              <a:rPr lang="en-US" sz="1867" dirty="0">
                <a:solidFill>
                  <a:srgbClr val="69BCE9"/>
                </a:solidFill>
                <a:latin typeface="Gill Sans"/>
                <a:cs typeface="Gill Sans"/>
              </a:rPr>
              <a:t>DAYS</a:t>
            </a:r>
          </a:p>
        </p:txBody>
      </p:sp>
    </p:spTree>
    <p:extLst>
      <p:ext uri="{BB962C8B-B14F-4D97-AF65-F5344CB8AC3E}">
        <p14:creationId xmlns:p14="http://schemas.microsoft.com/office/powerpoint/2010/main" val="405254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98765"/>
            <a:ext cx="12192000" cy="11877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8" name="Title 7"/>
          <p:cNvSpPr>
            <a:spLocks noGrp="1"/>
          </p:cNvSpPr>
          <p:nvPr>
            <p:ph type="title"/>
          </p:nvPr>
        </p:nvSpPr>
        <p:spPr>
          <a:xfrm>
            <a:off x="386536" y="365129"/>
            <a:ext cx="11522464" cy="1325563"/>
          </a:xfrm>
        </p:spPr>
        <p:txBody>
          <a:bodyPr/>
          <a:lstStyle/>
          <a:p>
            <a:pPr algn="ctr"/>
            <a:r>
              <a:rPr lang="en-US" dirty="0">
                <a:solidFill>
                  <a:schemeClr val="bg1"/>
                </a:solidFill>
                <a:effectLst>
                  <a:outerShdw blurRad="38100" dist="38100" dir="2700000" algn="tl">
                    <a:srgbClr val="000000">
                      <a:alpha val="43137"/>
                    </a:srgbClr>
                  </a:outerShdw>
                </a:effectLst>
              </a:rPr>
              <a:t>Other TLS Products to Support Your Customers</a:t>
            </a:r>
          </a:p>
        </p:txBody>
      </p:sp>
      <p:grpSp>
        <p:nvGrpSpPr>
          <p:cNvPr id="14" name="Group 13"/>
          <p:cNvGrpSpPr/>
          <p:nvPr/>
        </p:nvGrpSpPr>
        <p:grpSpPr>
          <a:xfrm>
            <a:off x="4437102" y="4552072"/>
            <a:ext cx="2278509" cy="1825496"/>
            <a:chOff x="3352800" y="3231311"/>
            <a:chExt cx="1708882" cy="1369122"/>
          </a:xfrm>
        </p:grpSpPr>
        <p:pic>
          <p:nvPicPr>
            <p:cNvPr id="3074" name="Picture 2" descr="http://edge.shop.com/ccimg.shop.com/250000/253500/253596/products/1524409499__400x400_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1468" y="3231311"/>
              <a:ext cx="1188720" cy="11887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352800" y="4315691"/>
              <a:ext cx="1708882" cy="284742"/>
            </a:xfrm>
            <a:prstGeom prst="rect">
              <a:avLst/>
            </a:prstGeom>
            <a:noFill/>
          </p:spPr>
          <p:txBody>
            <a:bodyPr wrap="none" rtlCol="0">
              <a:spAutoFit/>
            </a:bodyPr>
            <a:lstStyle/>
            <a:p>
              <a:pPr defTabSz="914377"/>
              <a:r>
                <a:rPr lang="en-US" sz="1867" dirty="0">
                  <a:solidFill>
                    <a:prstClr val="black"/>
                  </a:solidFill>
                </a:rPr>
                <a:t>TLS™ CORE Twin Pack</a:t>
              </a:r>
            </a:p>
          </p:txBody>
        </p:sp>
      </p:grpSp>
      <p:grpSp>
        <p:nvGrpSpPr>
          <p:cNvPr id="11" name="Group 10"/>
          <p:cNvGrpSpPr/>
          <p:nvPr/>
        </p:nvGrpSpPr>
        <p:grpSpPr>
          <a:xfrm>
            <a:off x="414177" y="1807546"/>
            <a:ext cx="2696958" cy="2156239"/>
            <a:chOff x="310633" y="1355659"/>
            <a:chExt cx="2022718" cy="1617179"/>
          </a:xfrm>
        </p:grpSpPr>
        <p:pic>
          <p:nvPicPr>
            <p:cNvPr id="3076" name="Picture 4" descr="http://edge.shop.com/ccimg.shop.com/250000/253500/253596/products/1170004306__400x400_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42" y="1355659"/>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10633" y="2472605"/>
              <a:ext cx="2022718" cy="500233"/>
            </a:xfrm>
            <a:prstGeom prst="rect">
              <a:avLst/>
            </a:prstGeom>
            <a:noFill/>
          </p:spPr>
          <p:txBody>
            <a:bodyPr wrap="none" rtlCol="0">
              <a:spAutoFit/>
            </a:bodyPr>
            <a:lstStyle/>
            <a:p>
              <a:pPr algn="ctr" defTabSz="914377"/>
              <a:r>
                <a:rPr lang="en-US" sz="1867" dirty="0">
                  <a:solidFill>
                    <a:prstClr val="black"/>
                  </a:solidFill>
                </a:rPr>
                <a:t>TLS Tonalin™ CLA</a:t>
              </a:r>
            </a:p>
            <a:p>
              <a:pPr algn="ctr" defTabSz="914377"/>
              <a:r>
                <a:rPr lang="en-US" sz="1867" dirty="0">
                  <a:solidFill>
                    <a:prstClr val="black"/>
                  </a:solidFill>
                </a:rPr>
                <a:t>(Conjugated Linoleic Acid)</a:t>
              </a:r>
            </a:p>
          </p:txBody>
        </p:sp>
      </p:grpSp>
      <p:grpSp>
        <p:nvGrpSpPr>
          <p:cNvPr id="12" name="Group 11"/>
          <p:cNvGrpSpPr/>
          <p:nvPr/>
        </p:nvGrpSpPr>
        <p:grpSpPr>
          <a:xfrm>
            <a:off x="497690" y="4205024"/>
            <a:ext cx="2344360" cy="2434954"/>
            <a:chOff x="373267" y="3153767"/>
            <a:chExt cx="1758270" cy="1826215"/>
          </a:xfrm>
        </p:grpSpPr>
        <p:pic>
          <p:nvPicPr>
            <p:cNvPr id="3078" name="Picture 6" descr="http://edge.shop.com/ccimg.shop.com/250000/253500/253596/products/1170004305__400x400_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602" y="3153767"/>
              <a:ext cx="1371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73267" y="4479749"/>
              <a:ext cx="1758270" cy="500233"/>
            </a:xfrm>
            <a:prstGeom prst="rect">
              <a:avLst/>
            </a:prstGeom>
            <a:noFill/>
          </p:spPr>
          <p:txBody>
            <a:bodyPr wrap="none" rtlCol="0">
              <a:spAutoFit/>
            </a:bodyPr>
            <a:lstStyle/>
            <a:p>
              <a:pPr algn="ctr" defTabSz="914377"/>
              <a:r>
                <a:rPr lang="en-US" sz="1867" dirty="0">
                  <a:solidFill>
                    <a:prstClr val="black"/>
                  </a:solidFill>
                </a:rPr>
                <a:t>TLS™ CORE Fat &amp; Carb</a:t>
              </a:r>
            </a:p>
            <a:p>
              <a:pPr algn="ctr" defTabSz="914377"/>
              <a:r>
                <a:rPr lang="en-US" sz="1867" dirty="0">
                  <a:solidFill>
                    <a:prstClr val="black"/>
                  </a:solidFill>
                </a:rPr>
                <a:t>Inhibitor</a:t>
              </a:r>
            </a:p>
          </p:txBody>
        </p:sp>
      </p:grpSp>
      <p:grpSp>
        <p:nvGrpSpPr>
          <p:cNvPr id="18" name="Group 17"/>
          <p:cNvGrpSpPr/>
          <p:nvPr/>
        </p:nvGrpSpPr>
        <p:grpSpPr>
          <a:xfrm>
            <a:off x="4435685" y="1705933"/>
            <a:ext cx="2560320" cy="2670139"/>
            <a:chOff x="3326763" y="1272523"/>
            <a:chExt cx="1920240" cy="2002604"/>
          </a:xfrm>
        </p:grpSpPr>
        <p:pic>
          <p:nvPicPr>
            <p:cNvPr id="3080" name="Picture 8" descr="http://edge.shop.com/ccimg.shop.com/250000/253500/253596/products/1170004307__400x400_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6763" y="1272523"/>
              <a:ext cx="1920240" cy="192024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72347" y="2990385"/>
              <a:ext cx="1753364" cy="284742"/>
            </a:xfrm>
            <a:prstGeom prst="rect">
              <a:avLst/>
            </a:prstGeom>
            <a:noFill/>
          </p:spPr>
          <p:txBody>
            <a:bodyPr wrap="none" rtlCol="0">
              <a:spAutoFit/>
            </a:bodyPr>
            <a:lstStyle/>
            <a:p>
              <a:pPr defTabSz="914377"/>
              <a:r>
                <a:rPr lang="en-US" sz="1867" dirty="0">
                  <a:solidFill>
                    <a:prstClr val="black"/>
                  </a:solidFill>
                </a:rPr>
                <a:t>TLS™ Nutrition Shakes</a:t>
              </a:r>
            </a:p>
          </p:txBody>
        </p:sp>
      </p:grpSp>
      <p:grpSp>
        <p:nvGrpSpPr>
          <p:cNvPr id="17" name="Group 16"/>
          <p:cNvGrpSpPr/>
          <p:nvPr/>
        </p:nvGrpSpPr>
        <p:grpSpPr>
          <a:xfrm>
            <a:off x="8044215" y="3765304"/>
            <a:ext cx="2804160" cy="2932451"/>
            <a:chOff x="6407234" y="2638239"/>
            <a:chExt cx="2103120" cy="2199338"/>
          </a:xfrm>
        </p:grpSpPr>
        <p:pic>
          <p:nvPicPr>
            <p:cNvPr id="3084" name="Picture 12" descr="http://edge.shop.com/ccimg.shop.com/250000/253500/253596/products/1359793955__400x400_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7234" y="2638239"/>
              <a:ext cx="2103120" cy="210312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6729648" y="4552835"/>
              <a:ext cx="1214324" cy="284742"/>
            </a:xfrm>
            <a:prstGeom prst="rect">
              <a:avLst/>
            </a:prstGeom>
            <a:noFill/>
          </p:spPr>
          <p:txBody>
            <a:bodyPr wrap="none" rtlCol="0">
              <a:spAutoFit/>
            </a:bodyPr>
            <a:lstStyle/>
            <a:p>
              <a:pPr algn="ctr" defTabSz="914377"/>
              <a:r>
                <a:rPr lang="en-US" sz="1867" dirty="0">
                  <a:solidFill>
                    <a:prstClr val="black"/>
                  </a:solidFill>
                </a:rPr>
                <a:t>TLS™ Detox Kit</a:t>
              </a:r>
            </a:p>
          </p:txBody>
        </p:sp>
      </p:grpSp>
      <p:grpSp>
        <p:nvGrpSpPr>
          <p:cNvPr id="16" name="Group 15"/>
          <p:cNvGrpSpPr/>
          <p:nvPr/>
        </p:nvGrpSpPr>
        <p:grpSpPr>
          <a:xfrm>
            <a:off x="8001224" y="1807546"/>
            <a:ext cx="2465547" cy="2119242"/>
            <a:chOff x="6000917" y="1355659"/>
            <a:chExt cx="1849160" cy="1589431"/>
          </a:xfrm>
        </p:grpSpPr>
        <p:pic>
          <p:nvPicPr>
            <p:cNvPr id="3082" name="Picture 10" descr="http://edge.shop.com/ccimg.shop.com/250000/253500/253596/products/1479104496__400x400__.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8634" y="1355659"/>
              <a:ext cx="1280160" cy="128016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000917" y="2444857"/>
              <a:ext cx="1849160" cy="500233"/>
            </a:xfrm>
            <a:prstGeom prst="rect">
              <a:avLst/>
            </a:prstGeom>
            <a:noFill/>
          </p:spPr>
          <p:txBody>
            <a:bodyPr wrap="none" rtlCol="0">
              <a:spAutoFit/>
            </a:bodyPr>
            <a:lstStyle/>
            <a:p>
              <a:pPr algn="ctr" defTabSz="914377"/>
              <a:r>
                <a:rPr lang="en-US" sz="1867" dirty="0">
                  <a:solidFill>
                    <a:prstClr val="black"/>
                  </a:solidFill>
                </a:rPr>
                <a:t>TLS™ Green Coffee Plus</a:t>
              </a:r>
            </a:p>
            <a:p>
              <a:pPr algn="ctr" defTabSz="914377"/>
              <a:r>
                <a:rPr lang="en-US" sz="1867" dirty="0">
                  <a:solidFill>
                    <a:prstClr val="black"/>
                  </a:solidFill>
                </a:rPr>
                <a:t>Garcinia Cambogia</a:t>
              </a:r>
            </a:p>
          </p:txBody>
        </p:sp>
      </p:grpSp>
      <p:sp>
        <p:nvSpPr>
          <p:cNvPr id="2" name="Oval 1"/>
          <p:cNvSpPr/>
          <p:nvPr/>
        </p:nvSpPr>
        <p:spPr>
          <a:xfrm>
            <a:off x="4139160" y="4296929"/>
            <a:ext cx="2882811" cy="2530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SG" sz="1867">
              <a:solidFill>
                <a:prstClr val="white"/>
              </a:solidFill>
            </a:endParaRPr>
          </a:p>
        </p:txBody>
      </p:sp>
      <p:sp>
        <p:nvSpPr>
          <p:cNvPr id="3" name="Oval 2"/>
          <p:cNvSpPr/>
          <p:nvPr/>
        </p:nvSpPr>
        <p:spPr>
          <a:xfrm>
            <a:off x="6414758" y="4406785"/>
            <a:ext cx="1033533" cy="9330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867" dirty="0">
                <a:solidFill>
                  <a:prstClr val="white"/>
                </a:solidFill>
              </a:rPr>
              <a:t>SAVE 25% </a:t>
            </a:r>
            <a:endParaRPr lang="en-SG" sz="1867" dirty="0">
              <a:solidFill>
                <a:prstClr val="white"/>
              </a:solidFill>
            </a:endParaRPr>
          </a:p>
        </p:txBody>
      </p:sp>
    </p:spTree>
    <p:extLst>
      <p:ext uri="{BB962C8B-B14F-4D97-AF65-F5344CB8AC3E}">
        <p14:creationId xmlns:p14="http://schemas.microsoft.com/office/powerpoint/2010/main" val="421794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0"/>
          <p:cNvSpPr>
            <a:spLocks noGrp="1" noChangeArrowheads="1"/>
          </p:cNvSpPr>
          <p:nvPr>
            <p:ph type="title"/>
          </p:nvPr>
        </p:nvSpPr>
        <p:spPr>
          <a:xfrm>
            <a:off x="1090911" y="74268"/>
            <a:ext cx="9881887" cy="990600"/>
          </a:xfrm>
        </p:spPr>
        <p:txBody>
          <a:bodyPr>
            <a:normAutofit/>
          </a:bodyPr>
          <a:lstStyle/>
          <a:p>
            <a:pPr eaLnBrk="1" hangingPunct="1">
              <a:defRPr/>
            </a:pPr>
            <a:r>
              <a:rPr lang="en-US" sz="3600" b="1" dirty="0">
                <a:latin typeface="Calibri" charset="0"/>
              </a:rPr>
              <a:t>Lepticore 8-Week Study Results - </a:t>
            </a:r>
            <a:r>
              <a:rPr lang="en-US" altLang="ja-JP" sz="3200" b="1" dirty="0">
                <a:latin typeface="Calibri" charset="0"/>
              </a:rPr>
              <a:t>300 mg  2x/day</a:t>
            </a:r>
            <a:endParaRPr lang="en-US" sz="3200" b="1" dirty="0">
              <a:latin typeface="Calibri" charset="0"/>
            </a:endParaRPr>
          </a:p>
        </p:txBody>
      </p:sp>
      <p:graphicFrame>
        <p:nvGraphicFramePr>
          <p:cNvPr id="242739" name="Group 51"/>
          <p:cNvGraphicFramePr>
            <a:graphicFrameLocks noGrp="1"/>
          </p:cNvGraphicFramePr>
          <p:nvPr>
            <p:ph type="tbl" idx="1"/>
            <p:extLst/>
          </p:nvPr>
        </p:nvGraphicFramePr>
        <p:xfrm>
          <a:off x="1888600" y="1739100"/>
          <a:ext cx="8263469" cy="4470400"/>
        </p:xfrm>
        <a:graphic>
          <a:graphicData uri="http://schemas.openxmlformats.org/drawingml/2006/table">
            <a:tbl>
              <a:tblPr/>
              <a:tblGrid>
                <a:gridCol w="2209717">
                  <a:extLst>
                    <a:ext uri="{9D8B030D-6E8A-4147-A177-3AD203B41FA5}">
                      <a16:colId xmlns:a16="http://schemas.microsoft.com/office/drawing/2014/main" xmlns="" val="20000"/>
                    </a:ext>
                  </a:extLst>
                </a:gridCol>
                <a:gridCol w="1676337">
                  <a:extLst>
                    <a:ext uri="{9D8B030D-6E8A-4147-A177-3AD203B41FA5}">
                      <a16:colId xmlns:a16="http://schemas.microsoft.com/office/drawing/2014/main" xmlns="" val="20001"/>
                    </a:ext>
                  </a:extLst>
                </a:gridCol>
                <a:gridCol w="216733">
                  <a:extLst>
                    <a:ext uri="{9D8B030D-6E8A-4147-A177-3AD203B41FA5}">
                      <a16:colId xmlns:a16="http://schemas.microsoft.com/office/drawing/2014/main" xmlns="" val="20002"/>
                    </a:ext>
                  </a:extLst>
                </a:gridCol>
                <a:gridCol w="2514507">
                  <a:extLst>
                    <a:ext uri="{9D8B030D-6E8A-4147-A177-3AD203B41FA5}">
                      <a16:colId xmlns:a16="http://schemas.microsoft.com/office/drawing/2014/main" xmlns="" val="20003"/>
                    </a:ext>
                  </a:extLst>
                </a:gridCol>
                <a:gridCol w="1646175">
                  <a:extLst>
                    <a:ext uri="{9D8B030D-6E8A-4147-A177-3AD203B41FA5}">
                      <a16:colId xmlns:a16="http://schemas.microsoft.com/office/drawing/2014/main" xmlns="" val="20004"/>
                    </a:ext>
                  </a:extLst>
                </a:gridCol>
              </a:tblGrid>
              <a:tr h="1117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Total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Cholesterol</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Arial" charset="0"/>
                        </a:rPr>
                        <a:t>↓ 18.0%</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Fasting Blood Glucose</a:t>
                      </a:r>
                    </a:p>
                  </a:txBody>
                  <a:tcPr marL="91433" marR="914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Arial" charset="0"/>
                        </a:rPr>
                        <a:t>↓ 7.9%</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extLst>
                  <a:ext uri="{0D108BD9-81ED-4DB2-BD59-A6C34878D82A}">
                    <a16:rowId xmlns:a16="http://schemas.microsoft.com/office/drawing/2014/main" xmlns="" val="10000"/>
                  </a:ext>
                </a:extLst>
              </a:tr>
              <a:tr h="1117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LDL Cholesterol</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Arial" charset="0"/>
                        </a:rPr>
                        <a:t>↓ 14.7%</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Serum Serotonin</a:t>
                      </a:r>
                    </a:p>
                  </a:txBody>
                  <a:tcPr marL="91433" marR="914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Arial" charset="0"/>
                        </a:rPr>
                        <a:t>↑ 28.6%</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extLst>
                  <a:ext uri="{0D108BD9-81ED-4DB2-BD59-A6C34878D82A}">
                    <a16:rowId xmlns:a16="http://schemas.microsoft.com/office/drawing/2014/main" xmlns="" val="10001"/>
                  </a:ext>
                </a:extLst>
              </a:tr>
              <a:tr h="1117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HDL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Cholesterol</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Arial" charset="0"/>
                        </a:rPr>
                        <a:t>↑ 13.7%</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Serum Leptin Levels</a:t>
                      </a:r>
                    </a:p>
                  </a:txBody>
                  <a:tcPr marL="91433" marR="914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Arial" charset="0"/>
                        </a:rPr>
                        <a:t>↓ 46.9%</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extLst>
                  <a:ext uri="{0D108BD9-81ED-4DB2-BD59-A6C34878D82A}">
                    <a16:rowId xmlns:a16="http://schemas.microsoft.com/office/drawing/2014/main" xmlns="" val="10002"/>
                  </a:ext>
                </a:extLst>
              </a:tr>
              <a:tr h="1117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Plasma Triglycerides</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Arial" charset="0"/>
                        </a:rPr>
                        <a:t>↓  7.1%</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charset="0"/>
                          <a:ea typeface="ＭＳ Ｐゴシック" charset="0"/>
                          <a:cs typeface="ＭＳ Ｐゴシック" charset="0"/>
                        </a:rPr>
                        <a:t>C-Reactive Protein Levels</a:t>
                      </a:r>
                    </a:p>
                  </a:txBody>
                  <a:tcPr marL="91433" marR="914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charset="0"/>
                        <a:ea typeface="ＭＳ Ｐゴシック" charset="0"/>
                        <a:cs typeface="ＭＳ Ｐゴシック"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000000"/>
                          </a:solidFill>
                          <a:effectLst/>
                          <a:latin typeface="Calibri" charset="0"/>
                          <a:ea typeface="ＭＳ Ｐゴシック" charset="0"/>
                          <a:cs typeface="Arial" charset="0"/>
                        </a:rPr>
                        <a:t>↓  15.1%</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cell3D prstMaterial="dkEdge">
                      <a:bevel w="25400" h="25400" prst="angle"/>
                      <a:lightRig rig="flood" dir="t"/>
                    </a:cell3D>
                    <a:noFill/>
                  </a:tcPr>
                </a:tc>
                <a:extLst>
                  <a:ext uri="{0D108BD9-81ED-4DB2-BD59-A6C34878D82A}">
                    <a16:rowId xmlns:a16="http://schemas.microsoft.com/office/drawing/2014/main" xmlns="" val="10003"/>
                  </a:ext>
                </a:extLst>
              </a:tr>
            </a:tbl>
          </a:graphicData>
        </a:graphic>
      </p:graphicFrame>
      <p:sp>
        <p:nvSpPr>
          <p:cNvPr id="58402" name="TextBox 1"/>
          <p:cNvSpPr txBox="1">
            <a:spLocks noChangeArrowheads="1"/>
          </p:cNvSpPr>
          <p:nvPr/>
        </p:nvSpPr>
        <p:spPr bwMode="auto">
          <a:xfrm>
            <a:off x="1570300" y="907748"/>
            <a:ext cx="9144000" cy="707886"/>
          </a:xfrm>
          <a:prstGeom prst="rect">
            <a:avLst/>
          </a:prstGeom>
          <a:noFill/>
          <a:ln>
            <a:noFill/>
          </a:ln>
          <a:extLst/>
        </p:spPr>
        <p:txBody>
          <a:bodyPr wrap="square">
            <a:spAutoFit/>
          </a:bodyPr>
          <a:lstStyle>
            <a:lvl1pPr>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457189" lvl="1" defTabSz="914377"/>
            <a:r>
              <a:rPr lang="en-US" sz="2000" i="1" dirty="0">
                <a:solidFill>
                  <a:srgbClr val="000000"/>
                </a:solidFill>
                <a:latin typeface="Calibri" charset="0"/>
              </a:rPr>
              <a:t>Weight decreased 5.4% - (11.6 lbs),  Body fat decreased 2.8%, Waist circum. decreased 4.4% - (1.8</a:t>
            </a:r>
            <a:r>
              <a:rPr lang="ja-JP" altLang="en-US" sz="2000" i="1" dirty="0">
                <a:solidFill>
                  <a:srgbClr val="000000"/>
                </a:solidFill>
                <a:latin typeface="Calibri" charset="0"/>
              </a:rPr>
              <a:t>”</a:t>
            </a:r>
            <a:r>
              <a:rPr lang="en-US" altLang="ja-JP" sz="2000" i="1" dirty="0">
                <a:solidFill>
                  <a:srgbClr val="000000"/>
                </a:solidFill>
                <a:latin typeface="Calibri" charset="0"/>
              </a:rPr>
              <a:t>), Hip circum. decreased 3.5% - (1.7</a:t>
            </a:r>
            <a:r>
              <a:rPr lang="ja-JP" altLang="en-US" sz="2000" i="1" dirty="0">
                <a:solidFill>
                  <a:srgbClr val="000000"/>
                </a:solidFill>
                <a:latin typeface="Calibri" charset="0"/>
              </a:rPr>
              <a:t>”</a:t>
            </a:r>
            <a:r>
              <a:rPr lang="en-US" altLang="ja-JP" sz="2000" i="1" dirty="0">
                <a:solidFill>
                  <a:srgbClr val="000000"/>
                </a:solidFill>
                <a:latin typeface="Calibri" charset="0"/>
              </a:rPr>
              <a:t>)</a:t>
            </a:r>
          </a:p>
        </p:txBody>
      </p:sp>
      <p:sp>
        <p:nvSpPr>
          <p:cNvPr id="58403" name="TextBox 2"/>
          <p:cNvSpPr txBox="1">
            <a:spLocks noChangeArrowheads="1"/>
          </p:cNvSpPr>
          <p:nvPr/>
        </p:nvSpPr>
        <p:spPr bwMode="auto">
          <a:xfrm>
            <a:off x="1981200" y="6295668"/>
            <a:ext cx="769620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377"/>
            <a:r>
              <a:rPr lang="en-US" sz="1600" dirty="0">
                <a:solidFill>
                  <a:srgbClr val="000000"/>
                </a:solidFill>
                <a:latin typeface="Calibri" charset="0"/>
              </a:rPr>
              <a:t>Kuate, et al.</a:t>
            </a:r>
            <a:r>
              <a:rPr lang="en-US" sz="1600" i="1" dirty="0">
                <a:solidFill>
                  <a:srgbClr val="000000"/>
                </a:solidFill>
                <a:latin typeface="Calibri" charset="0"/>
              </a:rPr>
              <a:t>, Lipids in Health and Disease</a:t>
            </a:r>
            <a:r>
              <a:rPr lang="en-US" sz="1600" dirty="0">
                <a:solidFill>
                  <a:srgbClr val="000000"/>
                </a:solidFill>
                <a:latin typeface="Calibri" charset="0"/>
              </a:rPr>
              <a:t>, 2010, 9:20</a:t>
            </a:r>
          </a:p>
        </p:txBody>
      </p:sp>
    </p:spTree>
    <p:extLst>
      <p:ext uri="{BB962C8B-B14F-4D97-AF65-F5344CB8AC3E}">
        <p14:creationId xmlns:p14="http://schemas.microsoft.com/office/powerpoint/2010/main" val="2607254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 y="4"/>
            <a:ext cx="12191999" cy="6850741"/>
          </a:xfrm>
          <a:prstGeom prst="rect">
            <a:avLst/>
          </a:prstGeom>
        </p:spPr>
      </p:pic>
      <p:sp>
        <p:nvSpPr>
          <p:cNvPr id="6" name="TextBox 5"/>
          <p:cNvSpPr txBox="1"/>
          <p:nvPr/>
        </p:nvSpPr>
        <p:spPr>
          <a:xfrm>
            <a:off x="3153343" y="2748195"/>
            <a:ext cx="5653541" cy="1077218"/>
          </a:xfrm>
          <a:prstGeom prst="rect">
            <a:avLst/>
          </a:prstGeom>
          <a:noFill/>
        </p:spPr>
        <p:txBody>
          <a:bodyPr wrap="square" lIns="91440" tIns="45720" rIns="91440" bIns="45720" rtlCol="0" anchor="ctr">
            <a:spAutoFit/>
          </a:bodyPr>
          <a:lstStyle/>
          <a:p>
            <a:pPr algn="ctr" defTabSz="914377"/>
            <a:r>
              <a:rPr lang="en-US" sz="6400" dirty="0">
                <a:solidFill>
                  <a:prstClr val="white"/>
                </a:solidFill>
                <a:effectLst>
                  <a:outerShdw blurRad="38100" dist="38100" dir="2700000" algn="tl">
                    <a:srgbClr val="000000">
                      <a:alpha val="43137"/>
                    </a:srgbClr>
                  </a:outerShdw>
                </a:effectLst>
                <a:latin typeface="Trebuchet MS" panose="020B0603020202020204" pitchFamily="34" charset="0"/>
                <a:cs typeface="Gill Sans SemiBold"/>
              </a:rPr>
              <a:t> </a:t>
            </a:r>
            <a:r>
              <a:rPr lang="en-US" sz="5867" dirty="0">
                <a:solidFill>
                  <a:prstClr val="white"/>
                </a:solidFill>
                <a:effectLst>
                  <a:outerShdw blurRad="38100" dist="38100" dir="2700000" algn="tl">
                    <a:srgbClr val="000000">
                      <a:alpha val="43137"/>
                    </a:srgbClr>
                  </a:outerShdw>
                </a:effectLst>
                <a:latin typeface="Trebuchet MS" panose="020B0603020202020204" pitchFamily="34" charset="0"/>
                <a:cs typeface="Gill Sans SemiBold"/>
              </a:rPr>
              <a:t>sg.tlsSlim.com</a:t>
            </a:r>
          </a:p>
        </p:txBody>
      </p:sp>
      <p:pic>
        <p:nvPicPr>
          <p:cNvPr id="4" name="Picture 3" descr="Screen Shot 2017-04-12 at 9.26.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14400"/>
            <a:ext cx="2484699" cy="784680"/>
          </a:xfrm>
          <a:prstGeom prst="rect">
            <a:avLst/>
          </a:prstGeom>
        </p:spPr>
      </p:pic>
    </p:spTree>
    <p:extLst>
      <p:ext uri="{BB962C8B-B14F-4D97-AF65-F5344CB8AC3E}">
        <p14:creationId xmlns:p14="http://schemas.microsoft.com/office/powerpoint/2010/main" val="821492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0"/>
            <a:ext cx="59563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5" name="TextBox 4"/>
          <p:cNvSpPr txBox="1"/>
          <p:nvPr/>
        </p:nvSpPr>
        <p:spPr>
          <a:xfrm>
            <a:off x="6042525" y="1191206"/>
            <a:ext cx="6235700" cy="1107994"/>
          </a:xfrm>
          <a:prstGeom prst="rect">
            <a:avLst/>
          </a:prstGeom>
          <a:noFill/>
        </p:spPr>
        <p:txBody>
          <a:bodyPr wrap="square" lIns="121917" tIns="60959" rIns="121917" bIns="60959" rtlCol="0">
            <a:spAutoFit/>
          </a:bodyPr>
          <a:lstStyle/>
          <a:p>
            <a:pPr algn="ctr" defTabSz="914377"/>
            <a:r>
              <a:rPr lang="en-US" sz="3200" dirty="0">
                <a:solidFill>
                  <a:prstClr val="black"/>
                </a:solidFill>
                <a:latin typeface="Trebuchet MS" panose="020B0603020202020204" pitchFamily="34" charset="0"/>
                <a:cs typeface="Gill Sans"/>
              </a:rPr>
              <a:t>...the system that works anywhere, anytime for anyone.</a:t>
            </a:r>
          </a:p>
        </p:txBody>
      </p:sp>
      <p:sp>
        <p:nvSpPr>
          <p:cNvPr id="6" name="TextBox 5"/>
          <p:cNvSpPr txBox="1"/>
          <p:nvPr/>
        </p:nvSpPr>
        <p:spPr>
          <a:xfrm>
            <a:off x="6721321" y="3199147"/>
            <a:ext cx="4530407" cy="2062296"/>
          </a:xfrm>
          <a:prstGeom prst="rect">
            <a:avLst/>
          </a:prstGeom>
          <a:noFill/>
        </p:spPr>
        <p:txBody>
          <a:bodyPr wrap="none" rtlCol="0">
            <a:spAutoFit/>
          </a:bodyPr>
          <a:lstStyle/>
          <a:p>
            <a:pPr marL="609585" indent="-609585" defTabSz="914377">
              <a:buFont typeface="Arial" panose="020B0604020202020204" pitchFamily="34" charset="0"/>
              <a:buChar char="•"/>
            </a:pPr>
            <a:r>
              <a:rPr lang="en-US" sz="4267" dirty="0">
                <a:solidFill>
                  <a:prstClr val="black"/>
                </a:solidFill>
                <a:latin typeface="Trebuchet MS" panose="020B0603020202020204" pitchFamily="34" charset="0"/>
              </a:rPr>
              <a:t>Comprehensive</a:t>
            </a:r>
          </a:p>
          <a:p>
            <a:pPr marL="609585" indent="-609585" defTabSz="914377">
              <a:buFont typeface="Arial" panose="020B0604020202020204" pitchFamily="34" charset="0"/>
              <a:buChar char="•"/>
            </a:pPr>
            <a:r>
              <a:rPr lang="en-US" sz="4267" dirty="0">
                <a:solidFill>
                  <a:prstClr val="black"/>
                </a:solidFill>
                <a:latin typeface="Trebuchet MS" panose="020B0603020202020204" pitchFamily="34" charset="0"/>
              </a:rPr>
              <a:t>Customisable</a:t>
            </a:r>
          </a:p>
          <a:p>
            <a:pPr marL="609585" indent="-609585" defTabSz="914377">
              <a:buFont typeface="Arial" panose="020B0604020202020204" pitchFamily="34" charset="0"/>
              <a:buChar char="•"/>
            </a:pPr>
            <a:r>
              <a:rPr lang="en-US" sz="4267" dirty="0">
                <a:solidFill>
                  <a:prstClr val="black"/>
                </a:solidFill>
                <a:latin typeface="Trebuchet MS" panose="020B0603020202020204" pitchFamily="34" charset="0"/>
              </a:rPr>
              <a:t>Real Results</a:t>
            </a:r>
          </a:p>
        </p:txBody>
      </p:sp>
      <p:sp>
        <p:nvSpPr>
          <p:cNvPr id="8" name="TextBox 7"/>
          <p:cNvSpPr txBox="1"/>
          <p:nvPr/>
        </p:nvSpPr>
        <p:spPr>
          <a:xfrm>
            <a:off x="951057" y="2563764"/>
            <a:ext cx="2904961" cy="748988"/>
          </a:xfrm>
          <a:prstGeom prst="rect">
            <a:avLst/>
          </a:prstGeom>
          <a:noFill/>
        </p:spPr>
        <p:txBody>
          <a:bodyPr wrap="none" rtlCol="0">
            <a:spAutoFit/>
          </a:bodyPr>
          <a:lstStyle/>
          <a:p>
            <a:pPr algn="ctr" defTabSz="609585"/>
            <a:r>
              <a:rPr lang="en-US" sz="4267" kern="900" spc="240" dirty="0">
                <a:solidFill>
                  <a:prstClr val="white"/>
                </a:solidFill>
                <a:effectLst>
                  <a:glow rad="63500">
                    <a:srgbClr val="4BACC6">
                      <a:satMod val="175000"/>
                      <a:alpha val="40000"/>
                    </a:srgbClr>
                  </a:glow>
                  <a:outerShdw blurRad="38100" dist="38100" dir="2700000" algn="tl">
                    <a:srgbClr val="000000">
                      <a:alpha val="43137"/>
                    </a:srgbClr>
                  </a:outerShdw>
                </a:effectLst>
                <a:latin typeface="Trebuchet MS" panose="020B0603020202020204" pitchFamily="34" charset="0"/>
                <a:cs typeface="Tunga" panose="020B0502040204020203" pitchFamily="34" charset="0"/>
              </a:rPr>
              <a:t>What is...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b="54706"/>
          <a:stretch/>
        </p:blipFill>
        <p:spPr>
          <a:xfrm rot="16200000">
            <a:off x="2755900" y="3162300"/>
            <a:ext cx="6908800" cy="508000"/>
          </a:xfrm>
          <a:prstGeom prst="rect">
            <a:avLst/>
          </a:prstGeom>
          <a:ln>
            <a:noFill/>
          </a:ln>
        </p:spPr>
      </p:pic>
      <p:sp>
        <p:nvSpPr>
          <p:cNvPr id="12" name="Rectangle 11"/>
          <p:cNvSpPr/>
          <p:nvPr/>
        </p:nvSpPr>
        <p:spPr>
          <a:xfrm>
            <a:off x="5892827" y="27099"/>
            <a:ext cx="60959" cy="6858000"/>
          </a:xfrm>
          <a:prstGeom prst="rect">
            <a:avLst/>
          </a:prstGeom>
          <a:solidFill>
            <a:schemeClr val="accent1">
              <a:lumMod val="7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14" name="Picture 13" descr="Screen Shot 2017-04-12 at 9.26.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255" y="3729085"/>
            <a:ext cx="3777533" cy="1192963"/>
          </a:xfrm>
          <a:prstGeom prst="rect">
            <a:avLst/>
          </a:prstGeom>
        </p:spPr>
      </p:pic>
    </p:spTree>
    <p:extLst>
      <p:ext uri="{BB962C8B-B14F-4D97-AF65-F5344CB8AC3E}">
        <p14:creationId xmlns:p14="http://schemas.microsoft.com/office/powerpoint/2010/main" val="2881859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4-12 at 9.47.5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1203" y="0"/>
            <a:ext cx="8829964" cy="6858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903319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4-12 at 9.48.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944" y="252707"/>
            <a:ext cx="9266601" cy="6090219"/>
          </a:xfrm>
          <a:prstGeom prst="rect">
            <a:avLst/>
          </a:prstGeom>
        </p:spPr>
      </p:pic>
    </p:spTree>
    <p:extLst>
      <p:ext uri="{BB962C8B-B14F-4D97-AF65-F5344CB8AC3E}">
        <p14:creationId xmlns:p14="http://schemas.microsoft.com/office/powerpoint/2010/main" val="234180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04-25 at 12.01.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288" y="0"/>
            <a:ext cx="7368377" cy="6858000"/>
          </a:xfrm>
          <a:prstGeom prst="rect">
            <a:avLst/>
          </a:prstGeom>
        </p:spPr>
      </p:pic>
      <p:sp>
        <p:nvSpPr>
          <p:cNvPr id="3" name="TextBox 2"/>
          <p:cNvSpPr txBox="1"/>
          <p:nvPr/>
        </p:nvSpPr>
        <p:spPr>
          <a:xfrm>
            <a:off x="2608163" y="1265504"/>
            <a:ext cx="6991108" cy="1323632"/>
          </a:xfrm>
          <a:prstGeom prst="rect">
            <a:avLst/>
          </a:prstGeom>
          <a:solidFill>
            <a:schemeClr val="bg1"/>
          </a:solidFill>
        </p:spPr>
        <p:txBody>
          <a:bodyPr wrap="square" rtlCol="0">
            <a:spAutoFit/>
          </a:bodyPr>
          <a:lstStyle/>
          <a:p>
            <a:pPr algn="ctr" defTabSz="914377"/>
            <a:endParaRPr lang="en-US" sz="1867" dirty="0">
              <a:solidFill>
                <a:prstClr val="black"/>
              </a:solidFill>
            </a:endParaRPr>
          </a:p>
          <a:p>
            <a:pPr algn="ctr" defTabSz="914377"/>
            <a:r>
              <a:rPr lang="en-US" sz="2400" b="1" dirty="0">
                <a:solidFill>
                  <a:prstClr val="black"/>
                </a:solidFill>
              </a:rPr>
              <a:t>View and Download TLS Videos on Youtube.com</a:t>
            </a:r>
          </a:p>
          <a:p>
            <a:pPr algn="ctr" defTabSz="914377"/>
            <a:endParaRPr lang="en-US" sz="1867" dirty="0">
              <a:solidFill>
                <a:prstClr val="black"/>
              </a:solidFill>
            </a:endParaRPr>
          </a:p>
          <a:p>
            <a:pPr algn="ctr" defTabSz="914377"/>
            <a:r>
              <a:rPr lang="en-US" sz="1867" dirty="0">
                <a:solidFill>
                  <a:prstClr val="black"/>
                </a:solidFill>
              </a:rPr>
              <a:t>  </a:t>
            </a:r>
            <a:endParaRPr lang="en-SG" sz="1867" dirty="0">
              <a:solidFill>
                <a:prstClr val="black"/>
              </a:solidFill>
            </a:endParaRPr>
          </a:p>
        </p:txBody>
      </p:sp>
    </p:spTree>
    <p:extLst>
      <p:ext uri="{BB962C8B-B14F-4D97-AF65-F5344CB8AC3E}">
        <p14:creationId xmlns:p14="http://schemas.microsoft.com/office/powerpoint/2010/main" val="607392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13" name="Title 1"/>
          <p:cNvSpPr txBox="1">
            <a:spLocks/>
          </p:cNvSpPr>
          <p:nvPr/>
        </p:nvSpPr>
        <p:spPr>
          <a:xfrm>
            <a:off x="354957" y="246335"/>
            <a:ext cx="11405635" cy="1325563"/>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267" dirty="0">
                <a:solidFill>
                  <a:prstClr val="white"/>
                </a:solidFill>
                <a:effectLst>
                  <a:outerShdw blurRad="38100" dist="38100" dir="2700000" algn="tl">
                    <a:srgbClr val="000000">
                      <a:alpha val="43137"/>
                    </a:srgbClr>
                  </a:outerShdw>
                </a:effectLst>
                <a:latin typeface="Trebuchet MS" panose="020B0603020202020204" pitchFamily="34" charset="0"/>
              </a:rPr>
              <a:t>Other sg.tlsSlim.com Features: Menu Plans</a:t>
            </a:r>
          </a:p>
        </p:txBody>
      </p:sp>
      <p:pic>
        <p:nvPicPr>
          <p:cNvPr id="7" name="Picture 6" descr="Screen Shot 2017-04-12 at 9.50.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3855"/>
            <a:ext cx="6110955" cy="4165600"/>
          </a:xfrm>
          <a:prstGeom prst="rect">
            <a:avLst/>
          </a:prstGeom>
          <a:ln>
            <a:solidFill>
              <a:srgbClr val="31B6FD"/>
            </a:solidFill>
          </a:ln>
        </p:spPr>
      </p:pic>
      <p:pic>
        <p:nvPicPr>
          <p:cNvPr id="12" name="Picture 11" descr="Screen Shot 2017-04-12 at 9.50.5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6667" y="2667000"/>
            <a:ext cx="6265333" cy="4191000"/>
          </a:xfrm>
          <a:prstGeom prst="rect">
            <a:avLst/>
          </a:prstGeom>
          <a:ln>
            <a:solidFill>
              <a:srgbClr val="31B6FD"/>
            </a:solidFill>
          </a:ln>
        </p:spPr>
      </p:pic>
    </p:spTree>
    <p:extLst>
      <p:ext uri="{BB962C8B-B14F-4D97-AF65-F5344CB8AC3E}">
        <p14:creationId xmlns:p14="http://schemas.microsoft.com/office/powerpoint/2010/main" val="4125300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11" name="Title 1"/>
          <p:cNvSpPr txBox="1">
            <a:spLocks/>
          </p:cNvSpPr>
          <p:nvPr/>
        </p:nvSpPr>
        <p:spPr>
          <a:xfrm>
            <a:off x="0" y="340457"/>
            <a:ext cx="121920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733" dirty="0">
                <a:solidFill>
                  <a:prstClr val="white"/>
                </a:solidFill>
                <a:effectLst>
                  <a:outerShdw blurRad="38100" dist="38100" dir="2700000" algn="tl">
                    <a:srgbClr val="000000">
                      <a:alpha val="43137"/>
                    </a:srgbClr>
                  </a:outerShdw>
                </a:effectLst>
                <a:latin typeface="Trebuchet MS" panose="020B0603020202020204" pitchFamily="34" charset="0"/>
              </a:rPr>
              <a:t>Education, Social Media Links and More!</a:t>
            </a:r>
          </a:p>
        </p:txBody>
      </p:sp>
      <p:pic>
        <p:nvPicPr>
          <p:cNvPr id="2" name="Picture 1" descr="Screen Shot 2017-04-12 at 9.54.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63" y="1192667"/>
            <a:ext cx="8873067" cy="2095500"/>
          </a:xfrm>
          <a:prstGeom prst="rect">
            <a:avLst/>
          </a:prstGeom>
          <a:ln>
            <a:solidFill>
              <a:srgbClr val="31B6FD"/>
            </a:solidFill>
          </a:ln>
        </p:spPr>
      </p:pic>
      <p:pic>
        <p:nvPicPr>
          <p:cNvPr id="4" name="Picture 3" descr="Screen Shot 2017-04-12 at 9.54.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180" y="2441199"/>
            <a:ext cx="1422400" cy="596900"/>
          </a:xfrm>
          <a:prstGeom prst="rect">
            <a:avLst/>
          </a:prstGeom>
          <a:ln>
            <a:noFill/>
          </a:ln>
        </p:spPr>
      </p:pic>
      <p:pic>
        <p:nvPicPr>
          <p:cNvPr id="7" name="Picture 6" descr="Screen Shot 2017-04-12 at 9.56.3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3683" y="3416223"/>
            <a:ext cx="7992533" cy="3238500"/>
          </a:xfrm>
          <a:prstGeom prst="rect">
            <a:avLst/>
          </a:prstGeom>
          <a:ln>
            <a:solidFill>
              <a:srgbClr val="31B6FD"/>
            </a:solidFill>
          </a:ln>
        </p:spPr>
      </p:pic>
      <p:sp>
        <p:nvSpPr>
          <p:cNvPr id="8" name="Right Arrow 7"/>
          <p:cNvSpPr/>
          <p:nvPr/>
        </p:nvSpPr>
        <p:spPr>
          <a:xfrm>
            <a:off x="7215345" y="4804396"/>
            <a:ext cx="1304544" cy="401797"/>
          </a:xfrm>
          <a:prstGeom prs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Tree>
    <p:extLst>
      <p:ext uri="{BB962C8B-B14F-4D97-AF65-F5344CB8AC3E}">
        <p14:creationId xmlns:p14="http://schemas.microsoft.com/office/powerpoint/2010/main" val="591438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 y="188504"/>
            <a:ext cx="12191999" cy="1262189"/>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2400" dirty="0">
              <a:solidFill>
                <a:prstClr val="white"/>
              </a:solidFill>
            </a:endParaRPr>
          </a:p>
        </p:txBody>
      </p:sp>
      <p:sp>
        <p:nvSpPr>
          <p:cNvPr id="8" name="Title 1"/>
          <p:cNvSpPr txBox="1">
            <a:spLocks/>
          </p:cNvSpPr>
          <p:nvPr/>
        </p:nvSpPr>
        <p:spPr>
          <a:xfrm>
            <a:off x="843855" y="262609"/>
            <a:ext cx="105156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733" b="1" dirty="0">
                <a:solidFill>
                  <a:prstClr val="white"/>
                </a:solidFill>
                <a:effectLst>
                  <a:outerShdw blurRad="38100" dist="38100" dir="2700000" algn="tl">
                    <a:srgbClr val="000000">
                      <a:alpha val="43137"/>
                    </a:srgbClr>
                  </a:outerShdw>
                </a:effectLst>
                <a:latin typeface="Trebuchet MS" panose="020B0603020202020204" pitchFamily="34" charset="0"/>
              </a:rPr>
              <a:t>Facebook.com/</a:t>
            </a:r>
            <a:r>
              <a:rPr lang="en-US" sz="3733" b="1" dirty="0" err="1">
                <a:solidFill>
                  <a:prstClr val="white"/>
                </a:solidFill>
                <a:effectLst>
                  <a:outerShdw blurRad="38100" dist="38100" dir="2700000" algn="tl">
                    <a:srgbClr val="000000">
                      <a:alpha val="43137"/>
                    </a:srgbClr>
                  </a:outerShdw>
                </a:effectLst>
                <a:latin typeface="Trebuchet MS" panose="020B0603020202020204" pitchFamily="34" charset="0"/>
              </a:rPr>
              <a:t>tlsweightloss</a:t>
            </a:r>
            <a:endParaRPr lang="en-US" sz="3733" b="1" dirty="0">
              <a:solidFill>
                <a:prstClr val="white"/>
              </a:solidFill>
              <a:effectLst>
                <a:outerShdw blurRad="38100" dist="38100" dir="2700000" algn="tl">
                  <a:srgbClr val="000000">
                    <a:alpha val="43137"/>
                  </a:srgbClr>
                </a:outerShdw>
              </a:effectLst>
              <a:latin typeface="Trebuchet MS" panose="020B0603020202020204" pitchFamily="34" charset="0"/>
            </a:endParaRPr>
          </a:p>
          <a:p>
            <a:pPr algn="ctr"/>
            <a:r>
              <a:rPr lang="en-US" sz="3733" b="1" dirty="0">
                <a:solidFill>
                  <a:prstClr val="white"/>
                </a:solidFill>
                <a:effectLst>
                  <a:outerShdw blurRad="38100" dist="38100" dir="2700000" algn="tl">
                    <a:srgbClr val="000000">
                      <a:alpha val="43137"/>
                    </a:srgbClr>
                  </a:outerShdw>
                </a:effectLst>
                <a:latin typeface="Trebuchet MS" panose="020B0603020202020204" pitchFamily="34" charset="0"/>
              </a:rPr>
              <a:t>Facebook.com/</a:t>
            </a:r>
            <a:r>
              <a:rPr lang="en-US" sz="3733" b="1" dirty="0" err="1">
                <a:solidFill>
                  <a:prstClr val="white"/>
                </a:solidFill>
                <a:effectLst>
                  <a:outerShdw blurRad="38100" dist="38100" dir="2700000" algn="tl">
                    <a:srgbClr val="000000">
                      <a:alpha val="43137"/>
                    </a:srgbClr>
                  </a:outerShdw>
                </a:effectLst>
                <a:latin typeface="Trebuchet MS" panose="020B0603020202020204" pitchFamily="34" charset="0"/>
              </a:rPr>
              <a:t>tlsmasg</a:t>
            </a:r>
            <a:endParaRPr lang="en-US" sz="3733" b="1" dirty="0">
              <a:solidFill>
                <a:prstClr val="white"/>
              </a:solidFill>
              <a:effectLst>
                <a:outerShdw blurRad="38100" dist="38100" dir="2700000" algn="tl">
                  <a:srgbClr val="000000">
                    <a:alpha val="43137"/>
                  </a:srgbClr>
                </a:outerShdw>
              </a:effectLst>
              <a:latin typeface="Trebuchet MS" panose="020B0603020202020204" pitchFamily="34" charset="0"/>
            </a:endParaRPr>
          </a:p>
          <a:p>
            <a:pPr algn="ctr"/>
            <a:endParaRPr lang="en-US" sz="4800" b="1"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pic>
        <p:nvPicPr>
          <p:cNvPr id="9" name="Picture 8" descr="Screen Shot 2016-04-25 at 12.14.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8697" y="1524799"/>
            <a:ext cx="8107177" cy="47701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 y="3294217"/>
            <a:ext cx="9636451" cy="3696907"/>
          </a:xfrm>
          <a:prstGeom prst="rect">
            <a:avLst/>
          </a:prstGeom>
        </p:spPr>
      </p:pic>
    </p:spTree>
    <p:extLst>
      <p:ext uri="{BB962C8B-B14F-4D97-AF65-F5344CB8AC3E}">
        <p14:creationId xmlns:p14="http://schemas.microsoft.com/office/powerpoint/2010/main" val="1421871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8" name="Title 1"/>
          <p:cNvSpPr txBox="1">
            <a:spLocks/>
          </p:cNvSpPr>
          <p:nvPr/>
        </p:nvSpPr>
        <p:spPr>
          <a:xfrm>
            <a:off x="0" y="238337"/>
            <a:ext cx="12192000" cy="132556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267" dirty="0">
                <a:solidFill>
                  <a:prstClr val="white"/>
                </a:solidFill>
                <a:effectLst>
                  <a:outerShdw blurRad="38100" dist="38100" dir="2700000" algn="tl">
                    <a:srgbClr val="000000">
                      <a:alpha val="43137"/>
                    </a:srgbClr>
                  </a:outerShdw>
                </a:effectLst>
                <a:latin typeface="Trebuchet MS" panose="020B0603020202020204" pitchFamily="34" charset="0"/>
              </a:rPr>
              <a:t>Become a Coach &amp; TLS Online Party </a:t>
            </a:r>
          </a:p>
        </p:txBody>
      </p:sp>
      <p:pic>
        <p:nvPicPr>
          <p:cNvPr id="3" name="Picture 2" descr="Screen Shot 2017-04-12 at 9.59.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6598" y="1918997"/>
            <a:ext cx="6042241" cy="4369835"/>
          </a:xfrm>
          <a:prstGeom prst="rect">
            <a:avLst/>
          </a:prstGeom>
          <a:ln>
            <a:solidFill>
              <a:srgbClr val="5B9BD5"/>
            </a:solidFill>
          </a:ln>
        </p:spPr>
      </p:pic>
      <p:pic>
        <p:nvPicPr>
          <p:cNvPr id="4" name="Picture 3" descr="Screen Shot 2017-04-12 at 9.58.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53" y="1527445"/>
            <a:ext cx="5769927" cy="5214043"/>
          </a:xfrm>
          <a:prstGeom prst="rect">
            <a:avLst/>
          </a:prstGeom>
          <a:ln>
            <a:solidFill>
              <a:schemeClr val="accent1"/>
            </a:solidFill>
          </a:ln>
        </p:spPr>
      </p:pic>
    </p:spTree>
    <p:extLst>
      <p:ext uri="{BB962C8B-B14F-4D97-AF65-F5344CB8AC3E}">
        <p14:creationId xmlns:p14="http://schemas.microsoft.com/office/powerpoint/2010/main" val="409467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6-12-14 at 3.43.11 PM.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41082" y="2136728"/>
            <a:ext cx="3862445" cy="372754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extBox 4"/>
          <p:cNvSpPr txBox="1"/>
          <p:nvPr/>
        </p:nvSpPr>
        <p:spPr>
          <a:xfrm>
            <a:off x="9245600" y="6269184"/>
            <a:ext cx="2844800" cy="523220"/>
          </a:xfrm>
          <a:prstGeom prst="rect">
            <a:avLst/>
          </a:prstGeom>
          <a:solidFill>
            <a:schemeClr val="bg1"/>
          </a:solidFill>
        </p:spPr>
        <p:txBody>
          <a:bodyPr wrap="square" rtlCol="0">
            <a:spAutoFit/>
          </a:bodyPr>
          <a:lstStyle/>
          <a:p>
            <a:pPr algn="ctr" defTabSz="914377"/>
            <a:r>
              <a:rPr lang="en-US" sz="1400" dirty="0">
                <a:solidFill>
                  <a:prstClr val="black"/>
                </a:solidFill>
              </a:rPr>
              <a:t>#</a:t>
            </a:r>
            <a:r>
              <a:rPr lang="en-US" sz="1400" dirty="0">
                <a:solidFill>
                  <a:srgbClr val="E7E6E6">
                    <a:lumMod val="50000"/>
                  </a:srgbClr>
                </a:solidFill>
              </a:rPr>
              <a:t>FIND</a:t>
            </a:r>
            <a:r>
              <a:rPr lang="en-US" sz="1400" dirty="0">
                <a:solidFill>
                  <a:prstClr val="black"/>
                </a:solidFill>
              </a:rPr>
              <a:t>YOUR</a:t>
            </a:r>
            <a:r>
              <a:rPr lang="en-US" sz="1400" dirty="0">
                <a:solidFill>
                  <a:srgbClr val="E7E6E6">
                    <a:lumMod val="50000"/>
                  </a:srgbClr>
                </a:solidFill>
              </a:rPr>
              <a:t>FIT</a:t>
            </a:r>
            <a:r>
              <a:rPr lang="en-US" sz="1400" dirty="0">
                <a:solidFill>
                  <a:srgbClr val="5B9BD5"/>
                </a:solidFill>
              </a:rPr>
              <a:t> </a:t>
            </a:r>
          </a:p>
          <a:p>
            <a:pPr algn="ctr" defTabSz="914377"/>
            <a:r>
              <a:rPr lang="en-US" sz="1400" dirty="0">
                <a:solidFill>
                  <a:prstClr val="black"/>
                </a:solidFill>
              </a:rPr>
              <a:t>#</a:t>
            </a:r>
            <a:r>
              <a:rPr lang="en-US" sz="1400" dirty="0">
                <a:solidFill>
                  <a:srgbClr val="E7E6E6">
                    <a:lumMod val="50000"/>
                  </a:srgbClr>
                </a:solidFill>
              </a:rPr>
              <a:t>TLS</a:t>
            </a:r>
            <a:r>
              <a:rPr lang="en-US" sz="1400" dirty="0">
                <a:solidFill>
                  <a:prstClr val="black"/>
                </a:solidFill>
              </a:rPr>
              <a:t>WEIGHT</a:t>
            </a:r>
            <a:r>
              <a:rPr lang="en-US" sz="1400" dirty="0">
                <a:solidFill>
                  <a:srgbClr val="E7E6E6">
                    <a:lumMod val="50000"/>
                  </a:srgbClr>
                </a:solidFill>
              </a:rPr>
              <a:t>MANAGEMENT</a:t>
            </a:r>
            <a:endParaRPr lang="en-SG" sz="1400" dirty="0">
              <a:solidFill>
                <a:srgbClr val="E7E6E6">
                  <a:lumMod val="50000"/>
                </a:srgbClr>
              </a:solidFill>
            </a:endParaRPr>
          </a:p>
        </p:txBody>
      </p:sp>
      <p:grpSp>
        <p:nvGrpSpPr>
          <p:cNvPr id="10" name="Group 9"/>
          <p:cNvGrpSpPr/>
          <p:nvPr/>
        </p:nvGrpSpPr>
        <p:grpSpPr>
          <a:xfrm>
            <a:off x="1293091" y="1828801"/>
            <a:ext cx="4701309" cy="4343400"/>
            <a:chOff x="969818" y="1371600"/>
            <a:chExt cx="3525982" cy="3257550"/>
          </a:xfrm>
        </p:grpSpPr>
        <p:pic>
          <p:nvPicPr>
            <p:cNvPr id="4" name="Picture 3" descr="Screen Shot 2016-11-10 at 12.4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818" y="1371600"/>
              <a:ext cx="3525982" cy="32575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1735277" y="4198071"/>
              <a:ext cx="1262566" cy="361590"/>
            </a:xfrm>
            <a:prstGeom prst="rect">
              <a:avLst/>
            </a:prstGeom>
            <a:solidFill>
              <a:srgbClr val="6A5E5C"/>
            </a:solidFill>
          </p:spPr>
          <p:txBody>
            <a:bodyPr wrap="square" rtlCol="0">
              <a:spAutoFit/>
            </a:bodyPr>
            <a:lstStyle/>
            <a:p>
              <a:pPr defTabSz="914377"/>
              <a:r>
                <a:rPr lang="en-US" sz="933" dirty="0">
                  <a:solidFill>
                    <a:prstClr val="white">
                      <a:lumMod val="50000"/>
                    </a:prstClr>
                  </a:solidFill>
                </a:rPr>
                <a:t>WEIGHT MANAGEMENT</a:t>
              </a:r>
            </a:p>
            <a:p>
              <a:pPr defTabSz="914377"/>
              <a:r>
                <a:rPr lang="en-US" sz="1600" dirty="0">
                  <a:solidFill>
                    <a:prstClr val="white">
                      <a:lumMod val="50000"/>
                    </a:prstClr>
                  </a:solidFill>
                </a:rPr>
                <a:t>SOLUTION</a:t>
              </a:r>
              <a:endParaRPr lang="en-SG" sz="1600" dirty="0">
                <a:solidFill>
                  <a:prstClr val="white">
                    <a:lumMod val="50000"/>
                  </a:prstClr>
                </a:solidFill>
              </a:endParaRPr>
            </a:p>
          </p:txBody>
        </p:sp>
      </p:grpSp>
      <p:sp>
        <p:nvSpPr>
          <p:cNvPr id="7" name="TextBox 6"/>
          <p:cNvSpPr txBox="1"/>
          <p:nvPr/>
        </p:nvSpPr>
        <p:spPr>
          <a:xfrm>
            <a:off x="9974163" y="5456152"/>
            <a:ext cx="967772" cy="297454"/>
          </a:xfrm>
          <a:prstGeom prst="rect">
            <a:avLst/>
          </a:prstGeom>
          <a:solidFill>
            <a:srgbClr val="6A5E5C"/>
          </a:solidFill>
        </p:spPr>
        <p:txBody>
          <a:bodyPr wrap="square" rtlCol="0">
            <a:spAutoFit/>
          </a:bodyPr>
          <a:lstStyle/>
          <a:p>
            <a:pPr defTabSz="914377"/>
            <a:r>
              <a:rPr lang="en-US" sz="400" dirty="0">
                <a:solidFill>
                  <a:prstClr val="white">
                    <a:lumMod val="50000"/>
                  </a:prstClr>
                </a:solidFill>
              </a:rPr>
              <a:t>WEIGHT MANAGEMENT</a:t>
            </a:r>
          </a:p>
          <a:p>
            <a:pPr defTabSz="914377"/>
            <a:r>
              <a:rPr lang="en-US" sz="933" dirty="0">
                <a:solidFill>
                  <a:prstClr val="white">
                    <a:lumMod val="50000"/>
                  </a:prstClr>
                </a:solidFill>
              </a:rPr>
              <a:t>SOLUTION</a:t>
            </a:r>
            <a:endParaRPr lang="en-SG" sz="933" dirty="0">
              <a:solidFill>
                <a:prstClr val="white">
                  <a:lumMod val="50000"/>
                </a:prstClr>
              </a:solidFill>
            </a:endParaRPr>
          </a:p>
        </p:txBody>
      </p:sp>
      <p:sp>
        <p:nvSpPr>
          <p:cNvPr id="8" name="8-Point Star 7"/>
          <p:cNvSpPr/>
          <p:nvPr/>
        </p:nvSpPr>
        <p:spPr>
          <a:xfrm rot="910393">
            <a:off x="5301675" y="1366298"/>
            <a:ext cx="2659499" cy="1954089"/>
          </a:xfrm>
          <a:prstGeom prst="star8">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3200" dirty="0">
                <a:solidFill>
                  <a:prstClr val="white"/>
                </a:solidFill>
              </a:rPr>
              <a:t>Coming Soon</a:t>
            </a:r>
          </a:p>
        </p:txBody>
      </p:sp>
      <p:sp>
        <p:nvSpPr>
          <p:cNvPr id="9" name="Rectangle 8"/>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2" name="Title 1"/>
          <p:cNvSpPr>
            <a:spLocks noGrp="1"/>
          </p:cNvSpPr>
          <p:nvPr>
            <p:ph type="title"/>
          </p:nvPr>
        </p:nvSpPr>
        <p:spPr>
          <a:xfrm>
            <a:off x="838200" y="23397"/>
            <a:ext cx="10515600" cy="1325563"/>
          </a:xfrm>
        </p:spPr>
        <p:txBody>
          <a:bodyPr>
            <a:normAutofit/>
          </a:bodyPr>
          <a:lstStyle/>
          <a:p>
            <a:pPr algn="ctr"/>
            <a:r>
              <a:rPr lang="en-US" sz="5867" dirty="0">
                <a:solidFill>
                  <a:schemeClr val="bg1"/>
                </a:solidFill>
                <a:effectLst>
                  <a:outerShdw blurRad="38100" dist="38100" dir="2700000" algn="tl">
                    <a:srgbClr val="000000">
                      <a:alpha val="43137"/>
                    </a:srgbClr>
                  </a:outerShdw>
                </a:effectLst>
              </a:rPr>
              <a:t>TLS™ Coaches Guide</a:t>
            </a:r>
          </a:p>
        </p:txBody>
      </p:sp>
    </p:spTree>
    <p:extLst>
      <p:ext uri="{BB962C8B-B14F-4D97-AF65-F5344CB8AC3E}">
        <p14:creationId xmlns:p14="http://schemas.microsoft.com/office/powerpoint/2010/main" val="3960857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7" name="Title 6"/>
          <p:cNvSpPr>
            <a:spLocks noGrp="1"/>
          </p:cNvSpPr>
          <p:nvPr>
            <p:ph type="title"/>
          </p:nvPr>
        </p:nvSpPr>
        <p:spPr>
          <a:xfrm>
            <a:off x="838200" y="32633"/>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What is the TLS™ Coaches Guide?</a:t>
            </a:r>
          </a:p>
        </p:txBody>
      </p:sp>
      <p:sp>
        <p:nvSpPr>
          <p:cNvPr id="8" name="Content Placeholder 7"/>
          <p:cNvSpPr>
            <a:spLocks noGrp="1"/>
          </p:cNvSpPr>
          <p:nvPr>
            <p:ph idx="1"/>
          </p:nvPr>
        </p:nvSpPr>
        <p:spPr>
          <a:xfrm>
            <a:off x="838200" y="1585489"/>
            <a:ext cx="10515600" cy="4351339"/>
          </a:xfrm>
        </p:spPr>
        <p:txBody>
          <a:bodyPr>
            <a:normAutofit/>
          </a:bodyPr>
          <a:lstStyle/>
          <a:p>
            <a:r>
              <a:rPr lang="en-US" sz="3200" dirty="0"/>
              <a:t>Guide to support you while coaching your first TLS clients</a:t>
            </a:r>
          </a:p>
          <a:p>
            <a:r>
              <a:rPr lang="en-US" sz="3200" dirty="0"/>
              <a:t>Guide to assist you with how to run programmes and groups</a:t>
            </a:r>
          </a:p>
          <a:p>
            <a:r>
              <a:rPr lang="en-US" sz="3200" dirty="0"/>
              <a:t>Guide to help you build confidence </a:t>
            </a:r>
          </a:p>
          <a:p>
            <a:r>
              <a:rPr lang="en-US" sz="3200" dirty="0"/>
              <a:t>Guide that gives Q&amp;A’s to use in your groups</a:t>
            </a:r>
          </a:p>
          <a:p>
            <a:r>
              <a:rPr lang="en-US" sz="3200" dirty="0"/>
              <a:t>Provides week-by-week guidance</a:t>
            </a:r>
          </a:p>
        </p:txBody>
      </p:sp>
      <p:sp>
        <p:nvSpPr>
          <p:cNvPr id="4" name="TextBox 3"/>
          <p:cNvSpPr txBox="1"/>
          <p:nvPr/>
        </p:nvSpPr>
        <p:spPr>
          <a:xfrm>
            <a:off x="9245600" y="6278420"/>
            <a:ext cx="2844800" cy="523220"/>
          </a:xfrm>
          <a:prstGeom prst="rect">
            <a:avLst/>
          </a:prstGeom>
          <a:solidFill>
            <a:schemeClr val="bg1"/>
          </a:solidFill>
        </p:spPr>
        <p:txBody>
          <a:bodyPr wrap="square" rtlCol="0">
            <a:spAutoFit/>
          </a:bodyPr>
          <a:lstStyle/>
          <a:p>
            <a:pPr algn="ctr" defTabSz="914377"/>
            <a:r>
              <a:rPr lang="en-US" sz="1400" dirty="0">
                <a:solidFill>
                  <a:prstClr val="black"/>
                </a:solidFill>
              </a:rPr>
              <a:t>#</a:t>
            </a:r>
            <a:r>
              <a:rPr lang="en-US" sz="1400" dirty="0">
                <a:solidFill>
                  <a:srgbClr val="E7E6E6">
                    <a:lumMod val="50000"/>
                  </a:srgbClr>
                </a:solidFill>
              </a:rPr>
              <a:t>FIND</a:t>
            </a:r>
            <a:r>
              <a:rPr lang="en-US" sz="1400" dirty="0">
                <a:solidFill>
                  <a:prstClr val="black"/>
                </a:solidFill>
              </a:rPr>
              <a:t>YOUR</a:t>
            </a:r>
            <a:r>
              <a:rPr lang="en-US" sz="1400" dirty="0">
                <a:solidFill>
                  <a:srgbClr val="E7E6E6">
                    <a:lumMod val="50000"/>
                  </a:srgbClr>
                </a:solidFill>
              </a:rPr>
              <a:t>FIT</a:t>
            </a:r>
            <a:r>
              <a:rPr lang="en-US" sz="1400" dirty="0">
                <a:solidFill>
                  <a:srgbClr val="5B9BD5"/>
                </a:solidFill>
              </a:rPr>
              <a:t> </a:t>
            </a:r>
          </a:p>
          <a:p>
            <a:pPr algn="ctr" defTabSz="914377"/>
            <a:r>
              <a:rPr lang="en-US" sz="1400" dirty="0">
                <a:solidFill>
                  <a:prstClr val="black"/>
                </a:solidFill>
              </a:rPr>
              <a:t>#</a:t>
            </a:r>
            <a:r>
              <a:rPr lang="en-US" sz="1400" dirty="0">
                <a:solidFill>
                  <a:srgbClr val="E7E6E6">
                    <a:lumMod val="50000"/>
                  </a:srgbClr>
                </a:solidFill>
              </a:rPr>
              <a:t>TLS</a:t>
            </a:r>
            <a:r>
              <a:rPr lang="en-US" sz="1400" dirty="0">
                <a:solidFill>
                  <a:prstClr val="black"/>
                </a:solidFill>
              </a:rPr>
              <a:t>WEIGHT</a:t>
            </a:r>
            <a:r>
              <a:rPr lang="en-US" sz="1400" dirty="0">
                <a:solidFill>
                  <a:srgbClr val="E7E6E6">
                    <a:lumMod val="50000"/>
                  </a:srgbClr>
                </a:solidFill>
              </a:rPr>
              <a:t>MANAGEMENT</a:t>
            </a:r>
            <a:endParaRPr lang="en-SG" sz="1400" dirty="0">
              <a:solidFill>
                <a:srgbClr val="E7E6E6">
                  <a:lumMod val="50000"/>
                </a:srgbClr>
              </a:solidFill>
            </a:endParaRPr>
          </a:p>
        </p:txBody>
      </p:sp>
    </p:spTree>
    <p:extLst>
      <p:ext uri="{BB962C8B-B14F-4D97-AF65-F5344CB8AC3E}">
        <p14:creationId xmlns:p14="http://schemas.microsoft.com/office/powerpoint/2010/main" val="2343070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2" name="Title 1"/>
          <p:cNvSpPr>
            <a:spLocks noGrp="1"/>
          </p:cNvSpPr>
          <p:nvPr>
            <p:ph type="title"/>
          </p:nvPr>
        </p:nvSpPr>
        <p:spPr>
          <a:xfrm>
            <a:off x="838200" y="32633"/>
            <a:ext cx="10515600" cy="1325563"/>
          </a:xfrm>
        </p:spPr>
        <p:txBody>
          <a:bodyPr>
            <a:normAutofit/>
          </a:bodyPr>
          <a:lstStyle/>
          <a:p>
            <a:pPr algn="ctr"/>
            <a:r>
              <a:rPr lang="en-US" sz="4267" b="1" dirty="0">
                <a:solidFill>
                  <a:schemeClr val="bg1"/>
                </a:solidFill>
                <a:effectLst>
                  <a:outerShdw blurRad="38100" dist="38100" dir="2700000" algn="tl">
                    <a:srgbClr val="000000">
                      <a:alpha val="43137"/>
                    </a:srgbClr>
                  </a:outerShdw>
                </a:effectLst>
              </a:rPr>
              <a:t>Why was the TLS™ Coaches Guide created?</a:t>
            </a:r>
          </a:p>
        </p:txBody>
      </p:sp>
      <p:sp>
        <p:nvSpPr>
          <p:cNvPr id="3" name="Content Placeholder 2"/>
          <p:cNvSpPr>
            <a:spLocks noGrp="1"/>
          </p:cNvSpPr>
          <p:nvPr>
            <p:ph idx="1"/>
          </p:nvPr>
        </p:nvSpPr>
        <p:spPr>
          <a:xfrm>
            <a:off x="838200" y="1603961"/>
            <a:ext cx="10515600" cy="4351339"/>
          </a:xfrm>
        </p:spPr>
        <p:txBody>
          <a:bodyPr>
            <a:normAutofit/>
          </a:bodyPr>
          <a:lstStyle/>
          <a:p>
            <a:r>
              <a:rPr lang="en-US" sz="3200" dirty="0"/>
              <a:t>Many new coaches don’t know where to start</a:t>
            </a:r>
          </a:p>
          <a:p>
            <a:r>
              <a:rPr lang="en-US" sz="3200" dirty="0"/>
              <a:t>New coaches may not have a TLS mentor</a:t>
            </a:r>
          </a:p>
          <a:p>
            <a:r>
              <a:rPr lang="en-US" sz="3200" dirty="0"/>
              <a:t>Many TLS leaders have developed their own guide with their teams – this guide works for everyone!</a:t>
            </a:r>
          </a:p>
          <a:p>
            <a:r>
              <a:rPr lang="en-US" sz="3200" dirty="0"/>
              <a:t>Printable to take with you when you coach</a:t>
            </a:r>
          </a:p>
          <a:p>
            <a:r>
              <a:rPr lang="en-US" sz="3200" dirty="0"/>
              <a:t>Gives suggestions of emails to send to clients and allows coaches to copy, paste and add or delete their own personal items</a:t>
            </a:r>
          </a:p>
        </p:txBody>
      </p:sp>
      <p:sp>
        <p:nvSpPr>
          <p:cNvPr id="6" name="TextBox 5"/>
          <p:cNvSpPr txBox="1"/>
          <p:nvPr/>
        </p:nvSpPr>
        <p:spPr>
          <a:xfrm>
            <a:off x="9245600" y="6278420"/>
            <a:ext cx="2844800" cy="523220"/>
          </a:xfrm>
          <a:prstGeom prst="rect">
            <a:avLst/>
          </a:prstGeom>
          <a:solidFill>
            <a:schemeClr val="bg1"/>
          </a:solidFill>
        </p:spPr>
        <p:txBody>
          <a:bodyPr wrap="square" rtlCol="0">
            <a:spAutoFit/>
          </a:bodyPr>
          <a:lstStyle/>
          <a:p>
            <a:pPr algn="ctr" defTabSz="914377"/>
            <a:r>
              <a:rPr lang="en-US" sz="1400" dirty="0">
                <a:solidFill>
                  <a:prstClr val="black"/>
                </a:solidFill>
              </a:rPr>
              <a:t>#</a:t>
            </a:r>
            <a:r>
              <a:rPr lang="en-US" sz="1400" dirty="0">
                <a:solidFill>
                  <a:srgbClr val="E7E6E6">
                    <a:lumMod val="50000"/>
                  </a:srgbClr>
                </a:solidFill>
              </a:rPr>
              <a:t>FIND</a:t>
            </a:r>
            <a:r>
              <a:rPr lang="en-US" sz="1400" dirty="0">
                <a:solidFill>
                  <a:prstClr val="black"/>
                </a:solidFill>
              </a:rPr>
              <a:t>YOUR</a:t>
            </a:r>
            <a:r>
              <a:rPr lang="en-US" sz="1400" dirty="0">
                <a:solidFill>
                  <a:srgbClr val="E7E6E6">
                    <a:lumMod val="50000"/>
                  </a:srgbClr>
                </a:solidFill>
              </a:rPr>
              <a:t>FIT</a:t>
            </a:r>
            <a:r>
              <a:rPr lang="en-US" sz="1400" dirty="0">
                <a:solidFill>
                  <a:srgbClr val="5B9BD5"/>
                </a:solidFill>
              </a:rPr>
              <a:t> </a:t>
            </a:r>
          </a:p>
          <a:p>
            <a:pPr algn="ctr" defTabSz="914377"/>
            <a:r>
              <a:rPr lang="en-US" sz="1400" dirty="0">
                <a:solidFill>
                  <a:prstClr val="black"/>
                </a:solidFill>
              </a:rPr>
              <a:t>#</a:t>
            </a:r>
            <a:r>
              <a:rPr lang="en-US" sz="1400" dirty="0">
                <a:solidFill>
                  <a:srgbClr val="E7E6E6">
                    <a:lumMod val="50000"/>
                  </a:srgbClr>
                </a:solidFill>
              </a:rPr>
              <a:t>TLS</a:t>
            </a:r>
            <a:r>
              <a:rPr lang="en-US" sz="1400" dirty="0">
                <a:solidFill>
                  <a:prstClr val="black"/>
                </a:solidFill>
              </a:rPr>
              <a:t>WEIGHT</a:t>
            </a:r>
            <a:r>
              <a:rPr lang="en-US" sz="1400" dirty="0">
                <a:solidFill>
                  <a:srgbClr val="E7E6E6">
                    <a:lumMod val="50000"/>
                  </a:srgbClr>
                </a:solidFill>
              </a:rPr>
              <a:t>MANAGEMENT</a:t>
            </a:r>
            <a:endParaRPr lang="en-SG" sz="1400" dirty="0">
              <a:solidFill>
                <a:srgbClr val="E7E6E6">
                  <a:lumMod val="50000"/>
                </a:srgbClr>
              </a:solidFill>
            </a:endParaRPr>
          </a:p>
        </p:txBody>
      </p:sp>
    </p:spTree>
    <p:extLst>
      <p:ext uri="{BB962C8B-B14F-4D97-AF65-F5344CB8AC3E}">
        <p14:creationId xmlns:p14="http://schemas.microsoft.com/office/powerpoint/2010/main" val="894363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a:stretch>
            <a:fillRect t="-5000" b="-5000"/>
          </a:stretch>
        </a:blipFill>
        <a:effectLst/>
      </p:bgPr>
    </p:bg>
    <p:spTree>
      <p:nvGrpSpPr>
        <p:cNvPr id="1" name=""/>
        <p:cNvGrpSpPr/>
        <p:nvPr/>
      </p:nvGrpSpPr>
      <p:grpSpPr>
        <a:xfrm>
          <a:off x="0" y="0"/>
          <a:ext cx="0" cy="0"/>
          <a:chOff x="0" y="0"/>
          <a:chExt cx="0" cy="0"/>
        </a:xfrm>
      </p:grpSpPr>
      <p:sp>
        <p:nvSpPr>
          <p:cNvPr id="48" name="Rectangle 47"/>
          <p:cNvSpPr/>
          <p:nvPr/>
        </p:nvSpPr>
        <p:spPr>
          <a:xfrm>
            <a:off x="0" y="0"/>
            <a:ext cx="12192000" cy="6883400"/>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cxnSp>
        <p:nvCxnSpPr>
          <p:cNvPr id="7" name="Straight Connector 6"/>
          <p:cNvCxnSpPr/>
          <p:nvPr/>
        </p:nvCxnSpPr>
        <p:spPr>
          <a:xfrm>
            <a:off x="3999831" y="3548659"/>
            <a:ext cx="379799" cy="339851"/>
          </a:xfrm>
          <a:prstGeom prst="line">
            <a:avLst/>
          </a:prstGeom>
          <a:ln w="3175">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17169" y="3524825"/>
            <a:ext cx="298041" cy="294212"/>
          </a:xfrm>
          <a:prstGeom prst="line">
            <a:avLst/>
          </a:prstGeom>
          <a:ln w="3175">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185069" y="1677788"/>
            <a:ext cx="2194560" cy="2072640"/>
            <a:chOff x="1502837" y="2600943"/>
            <a:chExt cx="1479714" cy="1584959"/>
          </a:xfrm>
          <a:solidFill>
            <a:schemeClr val="accent6">
              <a:lumMod val="60000"/>
              <a:lumOff val="40000"/>
            </a:schemeClr>
          </a:solidFill>
          <a:effectLst>
            <a:glow rad="101600">
              <a:schemeClr val="accent6">
                <a:satMod val="175000"/>
                <a:alpha val="40000"/>
              </a:schemeClr>
            </a:glow>
          </a:effectLst>
          <a:scene3d>
            <a:camera prst="orthographicFront">
              <a:rot lat="0" lon="0" rev="0"/>
            </a:camera>
            <a:lightRig rig="contrasting" dir="t">
              <a:rot lat="0" lon="0" rev="1500000"/>
            </a:lightRig>
          </a:scene3d>
        </p:grpSpPr>
        <p:sp>
          <p:nvSpPr>
            <p:cNvPr id="12" name="Oval 11"/>
            <p:cNvSpPr/>
            <p:nvPr/>
          </p:nvSpPr>
          <p:spPr>
            <a:xfrm>
              <a:off x="1502837" y="2600943"/>
              <a:ext cx="1479714" cy="1584959"/>
            </a:xfrm>
            <a:prstGeom prst="ellipse">
              <a:avLst/>
            </a:prstGeom>
            <a:gr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867" b="1" dirty="0">
                <a:solidFill>
                  <a:prstClr val="white"/>
                </a:solidFill>
              </a:endParaRPr>
            </a:p>
          </p:txBody>
        </p:sp>
        <p:grpSp>
          <p:nvGrpSpPr>
            <p:cNvPr id="13" name="Group 4"/>
            <p:cNvGrpSpPr>
              <a:grpSpLocks noChangeAspect="1"/>
            </p:cNvGrpSpPr>
            <p:nvPr/>
          </p:nvGrpSpPr>
          <p:grpSpPr bwMode="auto">
            <a:xfrm>
              <a:off x="2022110" y="3570279"/>
              <a:ext cx="26879" cy="54684"/>
              <a:chOff x="377" y="1991"/>
              <a:chExt cx="29" cy="59"/>
            </a:xfrm>
            <a:grpFill/>
          </p:grpSpPr>
          <p:sp>
            <p:nvSpPr>
              <p:cNvPr id="14" name="Freeform 6"/>
              <p:cNvSpPr>
                <a:spLocks/>
              </p:cNvSpPr>
              <p:nvPr/>
            </p:nvSpPr>
            <p:spPr bwMode="auto">
              <a:xfrm>
                <a:off x="377" y="1991"/>
                <a:ext cx="8" cy="17"/>
              </a:xfrm>
              <a:custGeom>
                <a:avLst/>
                <a:gdLst>
                  <a:gd name="T0" fmla="*/ 39 w 39"/>
                  <a:gd name="T1" fmla="*/ 0 h 85"/>
                  <a:gd name="T2" fmla="*/ 39 w 39"/>
                  <a:gd name="T3" fmla="*/ 85 h 85"/>
                  <a:gd name="T4" fmla="*/ 21 w 39"/>
                  <a:gd name="T5" fmla="*/ 75 h 85"/>
                  <a:gd name="T6" fmla="*/ 9 w 39"/>
                  <a:gd name="T7" fmla="*/ 66 h 85"/>
                  <a:gd name="T8" fmla="*/ 2 w 39"/>
                  <a:gd name="T9" fmla="*/ 54 h 85"/>
                  <a:gd name="T10" fmla="*/ 0 w 39"/>
                  <a:gd name="T11" fmla="*/ 39 h 85"/>
                  <a:gd name="T12" fmla="*/ 3 w 39"/>
                  <a:gd name="T13" fmla="*/ 24 h 85"/>
                  <a:gd name="T14" fmla="*/ 12 w 39"/>
                  <a:gd name="T15" fmla="*/ 14 h 85"/>
                  <a:gd name="T16" fmla="*/ 24 w 39"/>
                  <a:gd name="T17" fmla="*/ 5 h 85"/>
                  <a:gd name="T18" fmla="*/ 39 w 39"/>
                  <a:gd name="T1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5">
                    <a:moveTo>
                      <a:pt x="39" y="0"/>
                    </a:moveTo>
                    <a:lnTo>
                      <a:pt x="39" y="85"/>
                    </a:lnTo>
                    <a:lnTo>
                      <a:pt x="21" y="75"/>
                    </a:lnTo>
                    <a:lnTo>
                      <a:pt x="9" y="66"/>
                    </a:lnTo>
                    <a:lnTo>
                      <a:pt x="2" y="54"/>
                    </a:lnTo>
                    <a:lnTo>
                      <a:pt x="0" y="39"/>
                    </a:lnTo>
                    <a:lnTo>
                      <a:pt x="3" y="24"/>
                    </a:lnTo>
                    <a:lnTo>
                      <a:pt x="12" y="14"/>
                    </a:lnTo>
                    <a:lnTo>
                      <a:pt x="24" y="5"/>
                    </a:lnTo>
                    <a:lnTo>
                      <a:pt x="39" y="0"/>
                    </a:lnTo>
                    <a:close/>
                  </a:path>
                </a:pathLst>
              </a:custGeom>
              <a:grpFill/>
              <a:ln w="0">
                <a:noFill/>
                <a:prstDash val="solid"/>
                <a:round/>
                <a:headEnd/>
                <a:tailEnd/>
              </a:ln>
              <a:effectLst>
                <a:outerShdw blurRad="149987" dist="250190" dir="8460000" algn="ctr">
                  <a:srgbClr val="000000">
                    <a:alpha val="28000"/>
                  </a:srgbClr>
                </a:outerShdw>
              </a:effectLst>
              <a:sp3d prstMaterial="metal">
                <a:bevelT w="88900" h="88900"/>
              </a:sp3d>
            </p:spPr>
            <p:txBody>
              <a:bodyPr vert="horz" wrap="square" lIns="121920" tIns="60960" rIns="121920" bIns="60960" numCol="1" anchor="ctr" anchorCtr="0" compatLnSpc="1">
                <a:prstTxWarp prst="textNoShape">
                  <a:avLst/>
                </a:prstTxWarp>
              </a:bodyPr>
              <a:lstStyle/>
              <a:p>
                <a:pPr defTabSz="914354"/>
                <a:endParaRPr lang="en-US" sz="1867" b="1" dirty="0">
                  <a:solidFill>
                    <a:prstClr val="black"/>
                  </a:solidFill>
                </a:endParaRPr>
              </a:p>
            </p:txBody>
          </p:sp>
          <p:sp>
            <p:nvSpPr>
              <p:cNvPr id="15" name="Freeform 7"/>
              <p:cNvSpPr>
                <a:spLocks/>
              </p:cNvSpPr>
              <p:nvPr/>
            </p:nvSpPr>
            <p:spPr bwMode="auto">
              <a:xfrm>
                <a:off x="398" y="2032"/>
                <a:ext cx="8" cy="18"/>
              </a:xfrm>
              <a:custGeom>
                <a:avLst/>
                <a:gdLst>
                  <a:gd name="T0" fmla="*/ 0 w 44"/>
                  <a:gd name="T1" fmla="*/ 0 h 88"/>
                  <a:gd name="T2" fmla="*/ 19 w 44"/>
                  <a:gd name="T3" fmla="*/ 10 h 88"/>
                  <a:gd name="T4" fmla="*/ 33 w 44"/>
                  <a:gd name="T5" fmla="*/ 19 h 88"/>
                  <a:gd name="T6" fmla="*/ 41 w 44"/>
                  <a:gd name="T7" fmla="*/ 31 h 88"/>
                  <a:gd name="T8" fmla="*/ 44 w 44"/>
                  <a:gd name="T9" fmla="*/ 46 h 88"/>
                  <a:gd name="T10" fmla="*/ 44 w 44"/>
                  <a:gd name="T11" fmla="*/ 51 h 88"/>
                  <a:gd name="T12" fmla="*/ 42 w 44"/>
                  <a:gd name="T13" fmla="*/ 58 h 88"/>
                  <a:gd name="T14" fmla="*/ 39 w 44"/>
                  <a:gd name="T15" fmla="*/ 67 h 88"/>
                  <a:gd name="T16" fmla="*/ 30 w 44"/>
                  <a:gd name="T17" fmla="*/ 75 h 88"/>
                  <a:gd name="T18" fmla="*/ 18 w 44"/>
                  <a:gd name="T19" fmla="*/ 82 h 88"/>
                  <a:gd name="T20" fmla="*/ 0 w 44"/>
                  <a:gd name="T21" fmla="*/ 88 h 88"/>
                  <a:gd name="T22" fmla="*/ 0 w 44"/>
                  <a:gd name="T2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88">
                    <a:moveTo>
                      <a:pt x="0" y="0"/>
                    </a:moveTo>
                    <a:lnTo>
                      <a:pt x="19" y="10"/>
                    </a:lnTo>
                    <a:lnTo>
                      <a:pt x="33" y="19"/>
                    </a:lnTo>
                    <a:lnTo>
                      <a:pt x="41" y="31"/>
                    </a:lnTo>
                    <a:lnTo>
                      <a:pt x="44" y="46"/>
                    </a:lnTo>
                    <a:lnTo>
                      <a:pt x="44" y="51"/>
                    </a:lnTo>
                    <a:lnTo>
                      <a:pt x="42" y="58"/>
                    </a:lnTo>
                    <a:lnTo>
                      <a:pt x="39" y="67"/>
                    </a:lnTo>
                    <a:lnTo>
                      <a:pt x="30" y="75"/>
                    </a:lnTo>
                    <a:lnTo>
                      <a:pt x="18" y="82"/>
                    </a:lnTo>
                    <a:lnTo>
                      <a:pt x="0" y="88"/>
                    </a:lnTo>
                    <a:lnTo>
                      <a:pt x="0" y="0"/>
                    </a:lnTo>
                    <a:close/>
                  </a:path>
                </a:pathLst>
              </a:custGeom>
              <a:grpFill/>
              <a:ln w="0">
                <a:noFill/>
                <a:prstDash val="solid"/>
                <a:round/>
                <a:headEnd/>
                <a:tailEnd/>
              </a:ln>
              <a:effectLst>
                <a:outerShdw blurRad="149987" dist="250190" dir="8460000" algn="ctr">
                  <a:srgbClr val="000000">
                    <a:alpha val="28000"/>
                  </a:srgbClr>
                </a:outerShdw>
              </a:effectLst>
              <a:sp3d prstMaterial="metal">
                <a:bevelT w="88900" h="88900"/>
              </a:sp3d>
            </p:spPr>
            <p:txBody>
              <a:bodyPr vert="horz" wrap="square" lIns="121920" tIns="60960" rIns="121920" bIns="60960" numCol="1" anchor="ctr" anchorCtr="0" compatLnSpc="1">
                <a:prstTxWarp prst="textNoShape">
                  <a:avLst/>
                </a:prstTxWarp>
              </a:bodyPr>
              <a:lstStyle/>
              <a:p>
                <a:pPr defTabSz="914354"/>
                <a:endParaRPr lang="en-US" sz="1867" b="1" dirty="0">
                  <a:solidFill>
                    <a:prstClr val="black"/>
                  </a:solidFill>
                </a:endParaRPr>
              </a:p>
            </p:txBody>
          </p:sp>
        </p:grpSp>
      </p:grpSp>
      <p:sp>
        <p:nvSpPr>
          <p:cNvPr id="22" name="Oval 21"/>
          <p:cNvSpPr/>
          <p:nvPr/>
        </p:nvSpPr>
        <p:spPr>
          <a:xfrm>
            <a:off x="6046023" y="1701799"/>
            <a:ext cx="2194560" cy="2072640"/>
          </a:xfrm>
          <a:prstGeom prst="ellipse">
            <a:avLst/>
          </a:prstGeom>
          <a:solidFill>
            <a:schemeClr val="accent6">
              <a:lumMod val="60000"/>
              <a:lumOff val="40000"/>
            </a:schemeClr>
          </a:solidFill>
          <a:ln>
            <a:noFill/>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867" dirty="0">
              <a:solidFill>
                <a:prstClr val="white"/>
              </a:solidFill>
            </a:endParaRPr>
          </a:p>
        </p:txBody>
      </p:sp>
      <p:sp>
        <p:nvSpPr>
          <p:cNvPr id="27" name="Oval 26"/>
          <p:cNvSpPr/>
          <p:nvPr/>
        </p:nvSpPr>
        <p:spPr>
          <a:xfrm>
            <a:off x="7954111" y="3656153"/>
            <a:ext cx="2194560" cy="2072640"/>
          </a:xfrm>
          <a:prstGeom prst="ellipse">
            <a:avLst/>
          </a:prstGeom>
          <a:solidFill>
            <a:schemeClr val="accent6">
              <a:lumMod val="60000"/>
              <a:lumOff val="40000"/>
            </a:schemeClr>
          </a:solidFill>
          <a:ln>
            <a:noFill/>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867" dirty="0">
              <a:solidFill>
                <a:prstClr val="white"/>
              </a:solidFill>
            </a:endParaRPr>
          </a:p>
        </p:txBody>
      </p:sp>
      <p:sp>
        <p:nvSpPr>
          <p:cNvPr id="42" name="Oval 41"/>
          <p:cNvSpPr/>
          <p:nvPr/>
        </p:nvSpPr>
        <p:spPr>
          <a:xfrm>
            <a:off x="4106041" y="3656153"/>
            <a:ext cx="2194560" cy="2072640"/>
          </a:xfrm>
          <a:prstGeom prst="ellipse">
            <a:avLst/>
          </a:prstGeom>
          <a:solidFill>
            <a:schemeClr val="accent6">
              <a:lumMod val="60000"/>
              <a:lumOff val="40000"/>
            </a:schemeClr>
          </a:solidFill>
          <a:ln>
            <a:noFill/>
          </a:ln>
          <a:effectLst>
            <a:glow rad="101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endParaRPr lang="en-US" sz="1867" dirty="0">
              <a:solidFill>
                <a:prstClr val="white"/>
              </a:solidFill>
            </a:endParaRPr>
          </a:p>
        </p:txBody>
      </p:sp>
      <p:sp>
        <p:nvSpPr>
          <p:cNvPr id="46" name="Title 1"/>
          <p:cNvSpPr txBox="1">
            <a:spLocks/>
          </p:cNvSpPr>
          <p:nvPr/>
        </p:nvSpPr>
        <p:spPr>
          <a:xfrm>
            <a:off x="406400" y="355600"/>
            <a:ext cx="10276115" cy="1143000"/>
          </a:xfrm>
          <a:prstGeom prst="rect">
            <a:avLst/>
          </a:prstGeom>
        </p:spPr>
        <p:txBody>
          <a:bodyPr lIns="91439" tIns="45719" rIns="91439"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4800" dirty="0">
                <a:solidFill>
                  <a:srgbClr val="F79646">
                    <a:lumMod val="60000"/>
                    <a:lumOff val="40000"/>
                  </a:srgbClr>
                </a:solidFill>
                <a:effectLst>
                  <a:glow rad="101600">
                    <a:prstClr val="black">
                      <a:lumMod val="85000"/>
                      <a:lumOff val="15000"/>
                      <a:alpha val="60000"/>
                    </a:prstClr>
                  </a:glow>
                  <a:outerShdw blurRad="38100" dist="38100" dir="2700000" algn="tl">
                    <a:srgbClr val="000000">
                      <a:alpha val="43137"/>
                    </a:srgbClr>
                  </a:outerShdw>
                </a:effectLst>
                <a:latin typeface="Century Gothic" panose="020B0502020202020204" pitchFamily="34" charset="0"/>
              </a:rPr>
              <a:t>The 4 Components of TLS...</a:t>
            </a:r>
          </a:p>
        </p:txBody>
      </p:sp>
      <p:sp>
        <p:nvSpPr>
          <p:cNvPr id="10" name="Rectangle 9"/>
          <p:cNvSpPr/>
          <p:nvPr/>
        </p:nvSpPr>
        <p:spPr>
          <a:xfrm>
            <a:off x="2253666" y="2046605"/>
            <a:ext cx="2057996" cy="830997"/>
          </a:xfrm>
          <a:prstGeom prst="rect">
            <a:avLst/>
          </a:prstGeom>
        </p:spPr>
        <p:txBody>
          <a:bodyPr wrap="square">
            <a:spAutoFit/>
          </a:bodyPr>
          <a:lstStyle/>
          <a:p>
            <a:pPr algn="ctr" defTabSz="914354">
              <a:spcAft>
                <a:spcPts val="1200"/>
              </a:spcAft>
              <a:buClr>
                <a:srgbClr val="404040"/>
              </a:buClr>
              <a:buSzPct val="100000"/>
            </a:pPr>
            <a:r>
              <a:rPr lang="en-US" sz="2400" b="1" dirty="0">
                <a:solidFill>
                  <a:prstClr val="black">
                    <a:lumMod val="95000"/>
                    <a:lumOff val="5000"/>
                  </a:prstClr>
                </a:solidFill>
                <a:ea typeface="Century Gothic"/>
                <a:cs typeface="Calibri"/>
                <a:sym typeface="Century Gothic"/>
              </a:rPr>
              <a:t>Low-glycaemic Impact Eating</a:t>
            </a:r>
          </a:p>
        </p:txBody>
      </p:sp>
      <p:sp>
        <p:nvSpPr>
          <p:cNvPr id="40" name="Rectangle 39"/>
          <p:cNvSpPr/>
          <p:nvPr/>
        </p:nvSpPr>
        <p:spPr>
          <a:xfrm>
            <a:off x="4106041" y="4164263"/>
            <a:ext cx="2194560" cy="830997"/>
          </a:xfrm>
          <a:prstGeom prst="rect">
            <a:avLst/>
          </a:prstGeom>
        </p:spPr>
        <p:txBody>
          <a:bodyPr wrap="square" anchor="ctr">
            <a:spAutoFit/>
          </a:bodyPr>
          <a:lstStyle/>
          <a:p>
            <a:pPr algn="ctr" defTabSz="914354">
              <a:spcAft>
                <a:spcPts val="1200"/>
              </a:spcAft>
              <a:buClr>
                <a:srgbClr val="404040"/>
              </a:buClr>
              <a:buSzPct val="100000"/>
            </a:pPr>
            <a:r>
              <a:rPr lang="en-US" sz="2400" b="1" dirty="0">
                <a:solidFill>
                  <a:prstClr val="black">
                    <a:lumMod val="95000"/>
                    <a:lumOff val="5000"/>
                  </a:prstClr>
                </a:solidFill>
                <a:ea typeface="Century Gothic"/>
                <a:cs typeface="Calibri"/>
                <a:sym typeface="Century Gothic"/>
              </a:rPr>
              <a:t>Body     Composition</a:t>
            </a:r>
          </a:p>
        </p:txBody>
      </p:sp>
      <p:sp>
        <p:nvSpPr>
          <p:cNvPr id="20" name="Rectangle 19"/>
          <p:cNvSpPr/>
          <p:nvPr/>
        </p:nvSpPr>
        <p:spPr>
          <a:xfrm>
            <a:off x="6089904" y="2488406"/>
            <a:ext cx="2194560" cy="420564"/>
          </a:xfrm>
          <a:prstGeom prst="rect">
            <a:avLst/>
          </a:prstGeom>
        </p:spPr>
        <p:txBody>
          <a:bodyPr wrap="square">
            <a:spAutoFit/>
          </a:bodyPr>
          <a:lstStyle/>
          <a:p>
            <a:pPr algn="ctr" defTabSz="914354">
              <a:spcAft>
                <a:spcPts val="1200"/>
              </a:spcAft>
              <a:buClr>
                <a:srgbClr val="404040"/>
              </a:buClr>
              <a:buSzPct val="100000"/>
            </a:pPr>
            <a:r>
              <a:rPr lang="en-US" sz="2133" b="1" dirty="0">
                <a:solidFill>
                  <a:prstClr val="black">
                    <a:lumMod val="95000"/>
                    <a:lumOff val="5000"/>
                  </a:prstClr>
                </a:solidFill>
                <a:ea typeface="Century Gothic"/>
                <a:cs typeface="Calibri"/>
                <a:sym typeface="Century Gothic"/>
              </a:rPr>
              <a:t>Supplementation</a:t>
            </a:r>
          </a:p>
        </p:txBody>
      </p:sp>
      <p:sp>
        <p:nvSpPr>
          <p:cNvPr id="25" name="Rectangle 24"/>
          <p:cNvSpPr/>
          <p:nvPr/>
        </p:nvSpPr>
        <p:spPr>
          <a:xfrm>
            <a:off x="7591483" y="4446253"/>
            <a:ext cx="2967565" cy="461665"/>
          </a:xfrm>
          <a:prstGeom prst="rect">
            <a:avLst/>
          </a:prstGeom>
        </p:spPr>
        <p:txBody>
          <a:bodyPr wrap="square">
            <a:spAutoFit/>
          </a:bodyPr>
          <a:lstStyle/>
          <a:p>
            <a:pPr algn="ctr" defTabSz="914354">
              <a:spcAft>
                <a:spcPts val="1200"/>
              </a:spcAft>
              <a:buClr>
                <a:srgbClr val="404040"/>
              </a:buClr>
              <a:buSzPct val="100000"/>
            </a:pPr>
            <a:r>
              <a:rPr lang="en-US" sz="2400" b="1" dirty="0">
                <a:solidFill>
                  <a:prstClr val="black">
                    <a:lumMod val="95000"/>
                    <a:lumOff val="5000"/>
                  </a:prstClr>
                </a:solidFill>
                <a:ea typeface="Century Gothic"/>
                <a:cs typeface="Calibri"/>
                <a:sym typeface="Century Gothic"/>
              </a:rPr>
              <a:t>Education</a:t>
            </a:r>
          </a:p>
        </p:txBody>
      </p:sp>
      <p:cxnSp>
        <p:nvCxnSpPr>
          <p:cNvPr id="18" name="Straight Connector 17"/>
          <p:cNvCxnSpPr/>
          <p:nvPr/>
        </p:nvCxnSpPr>
        <p:spPr>
          <a:xfrm flipH="1">
            <a:off x="6099140" y="3573321"/>
            <a:ext cx="304739" cy="385393"/>
          </a:xfrm>
          <a:prstGeom prst="line">
            <a:avLst/>
          </a:prstGeom>
          <a:ln w="3175">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822490" y="6272818"/>
            <a:ext cx="1987076" cy="410431"/>
          </a:xfrm>
          <a:prstGeom prst="rect">
            <a:avLst/>
          </a:prstGeom>
          <a:noFill/>
        </p:spPr>
        <p:txBody>
          <a:bodyPr wrap="none" lIns="121917" tIns="60959" rIns="121917" bIns="60959"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FIND</a:t>
            </a:r>
            <a:r>
              <a:rPr lang="en-US" sz="1867" dirty="0">
                <a:solidFill>
                  <a:prstClr val="white"/>
                </a:solidFill>
                <a:latin typeface="Gill Sans"/>
                <a:cs typeface="Gill Sans"/>
              </a:rPr>
              <a:t>YOUR</a:t>
            </a:r>
            <a:r>
              <a:rPr lang="en-US" sz="1867" dirty="0">
                <a:solidFill>
                  <a:srgbClr val="69BCE9"/>
                </a:solidFill>
                <a:latin typeface="Gill Sans"/>
                <a:cs typeface="Gill Sans"/>
              </a:rPr>
              <a:t>FIT</a:t>
            </a:r>
            <a:endParaRPr lang="en-US" sz="1867" dirty="0">
              <a:solidFill>
                <a:prstClr val="white"/>
              </a:solidFill>
              <a:latin typeface="Gill Sans"/>
              <a:cs typeface="Gill Sans"/>
            </a:endParaRPr>
          </a:p>
        </p:txBody>
      </p:sp>
    </p:spTree>
    <p:extLst>
      <p:ext uri="{BB962C8B-B14F-4D97-AF65-F5344CB8AC3E}">
        <p14:creationId xmlns:p14="http://schemas.microsoft.com/office/powerpoint/2010/main" val="359249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2" name="Title 1"/>
          <p:cNvSpPr>
            <a:spLocks noGrp="1"/>
          </p:cNvSpPr>
          <p:nvPr>
            <p:ph type="title"/>
          </p:nvPr>
        </p:nvSpPr>
        <p:spPr>
          <a:xfrm>
            <a:off x="609600" y="-9224"/>
            <a:ext cx="10972800" cy="1371600"/>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Education Coupled with sg.tlsSlim.com?</a:t>
            </a:r>
          </a:p>
        </p:txBody>
      </p:sp>
      <p:sp>
        <p:nvSpPr>
          <p:cNvPr id="7" name="Content Placeholder 6"/>
          <p:cNvSpPr>
            <a:spLocks noGrp="1"/>
          </p:cNvSpPr>
          <p:nvPr>
            <p:ph idx="1"/>
          </p:nvPr>
        </p:nvSpPr>
        <p:spPr>
          <a:xfrm>
            <a:off x="609600" y="1600200"/>
            <a:ext cx="10972800" cy="3886200"/>
          </a:xfrm>
        </p:spPr>
        <p:txBody>
          <a:bodyPr/>
          <a:lstStyle/>
          <a:p>
            <a:r>
              <a:rPr lang="en-US" dirty="0"/>
              <a:t>TLS™ Journal (Hard Copy)!</a:t>
            </a:r>
          </a:p>
          <a:p>
            <a:r>
              <a:rPr lang="en-US" dirty="0"/>
              <a:t>Code: SG6561</a:t>
            </a:r>
          </a:p>
          <a:p>
            <a:r>
              <a:rPr lang="en-US" dirty="0"/>
              <a:t>UC: S$18.00</a:t>
            </a:r>
          </a:p>
          <a:p>
            <a:r>
              <a:rPr lang="en-US" dirty="0"/>
              <a:t>SR: S$25.00</a:t>
            </a:r>
          </a:p>
          <a:p>
            <a:endParaRPr lang="en-US" dirty="0"/>
          </a:p>
          <a:p>
            <a:r>
              <a:rPr lang="en-US" dirty="0"/>
              <a:t>TLS Health Guide </a:t>
            </a:r>
          </a:p>
          <a:p>
            <a:pPr lvl="1"/>
            <a:r>
              <a:rPr lang="en-US" dirty="0"/>
              <a:t>Electronic Copy found on unfranchise.com &amp; </a:t>
            </a:r>
          </a:p>
          <a:p>
            <a:pPr marL="457189" lvl="1" indent="0">
              <a:buNone/>
            </a:pPr>
            <a:r>
              <a:rPr lang="en-US" dirty="0"/>
              <a:t>    sg.tlsSlim.com for download</a:t>
            </a:r>
          </a:p>
        </p:txBody>
      </p:sp>
      <p:sp>
        <p:nvSpPr>
          <p:cNvPr id="6" name="TextBox 5"/>
          <p:cNvSpPr txBox="1"/>
          <p:nvPr/>
        </p:nvSpPr>
        <p:spPr>
          <a:xfrm>
            <a:off x="9245600" y="6324600"/>
            <a:ext cx="2844800" cy="523220"/>
          </a:xfrm>
          <a:prstGeom prst="rect">
            <a:avLst/>
          </a:prstGeom>
          <a:solidFill>
            <a:schemeClr val="bg1"/>
          </a:solidFill>
        </p:spPr>
        <p:txBody>
          <a:bodyPr wrap="square" rtlCol="0">
            <a:spAutoFit/>
          </a:bodyPr>
          <a:lstStyle/>
          <a:p>
            <a:pPr algn="ctr" defTabSz="914377"/>
            <a:r>
              <a:rPr lang="en-US" sz="1400" dirty="0">
                <a:solidFill>
                  <a:prstClr val="black"/>
                </a:solidFill>
              </a:rPr>
              <a:t>#</a:t>
            </a:r>
            <a:r>
              <a:rPr lang="en-US" sz="1400" dirty="0">
                <a:solidFill>
                  <a:srgbClr val="E7E6E6">
                    <a:lumMod val="50000"/>
                  </a:srgbClr>
                </a:solidFill>
              </a:rPr>
              <a:t>FIND</a:t>
            </a:r>
            <a:r>
              <a:rPr lang="en-US" sz="1400" dirty="0">
                <a:solidFill>
                  <a:prstClr val="black"/>
                </a:solidFill>
              </a:rPr>
              <a:t>YOUR</a:t>
            </a:r>
            <a:r>
              <a:rPr lang="en-US" sz="1400" dirty="0">
                <a:solidFill>
                  <a:srgbClr val="E7E6E6">
                    <a:lumMod val="50000"/>
                  </a:srgbClr>
                </a:solidFill>
              </a:rPr>
              <a:t>FIT</a:t>
            </a:r>
            <a:r>
              <a:rPr lang="en-US" sz="1400" dirty="0">
                <a:solidFill>
                  <a:srgbClr val="5B9BD5"/>
                </a:solidFill>
              </a:rPr>
              <a:t> </a:t>
            </a:r>
          </a:p>
          <a:p>
            <a:pPr algn="ctr" defTabSz="914377"/>
            <a:r>
              <a:rPr lang="en-US" sz="1400" dirty="0">
                <a:solidFill>
                  <a:prstClr val="black"/>
                </a:solidFill>
              </a:rPr>
              <a:t>#</a:t>
            </a:r>
            <a:r>
              <a:rPr lang="en-US" sz="1400" dirty="0">
                <a:solidFill>
                  <a:srgbClr val="E7E6E6">
                    <a:lumMod val="50000"/>
                  </a:srgbClr>
                </a:solidFill>
              </a:rPr>
              <a:t>TLS</a:t>
            </a:r>
            <a:r>
              <a:rPr lang="en-US" sz="1400" dirty="0">
                <a:solidFill>
                  <a:prstClr val="black"/>
                </a:solidFill>
              </a:rPr>
              <a:t>WEIGHT</a:t>
            </a:r>
            <a:r>
              <a:rPr lang="en-US" sz="1400" dirty="0">
                <a:solidFill>
                  <a:srgbClr val="E7E6E6">
                    <a:lumMod val="50000"/>
                  </a:srgbClr>
                </a:solidFill>
              </a:rPr>
              <a:t>MANAGEMENT</a:t>
            </a:r>
            <a:endParaRPr lang="en-SG" sz="1400" dirty="0">
              <a:solidFill>
                <a:srgbClr val="E7E6E6">
                  <a:lumMod val="50000"/>
                </a:srgbClr>
              </a:solidFill>
            </a:endParaRPr>
          </a:p>
        </p:txBody>
      </p:sp>
      <p:sp>
        <p:nvSpPr>
          <p:cNvPr id="4" name="8-Point Star 3"/>
          <p:cNvSpPr/>
          <p:nvPr/>
        </p:nvSpPr>
        <p:spPr>
          <a:xfrm rot="586807">
            <a:off x="4576431" y="1502039"/>
            <a:ext cx="2300812" cy="1627515"/>
          </a:xfrm>
          <a:prstGeom prst="star8">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defTabSz="914377"/>
            <a:r>
              <a:rPr lang="en-US" sz="1867" b="1" dirty="0">
                <a:solidFill>
                  <a:prstClr val="white"/>
                </a:solidFill>
                <a:effectLst>
                  <a:outerShdw blurRad="38100" dist="38100" dir="2700000" algn="tl">
                    <a:srgbClr val="000000">
                      <a:alpha val="43137"/>
                    </a:srgbClr>
                  </a:outerShdw>
                </a:effectLst>
              </a:rPr>
              <a:t>AVAILABLE NOW</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05752">
            <a:off x="7518408" y="1819755"/>
            <a:ext cx="3454381" cy="3959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033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2" name="Title 1"/>
          <p:cNvSpPr>
            <a:spLocks noGrp="1"/>
          </p:cNvSpPr>
          <p:nvPr>
            <p:ph type="title"/>
          </p:nvPr>
        </p:nvSpPr>
        <p:spPr>
          <a:xfrm>
            <a:off x="838200" y="41869"/>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12 Weeks of Education</a:t>
            </a:r>
          </a:p>
        </p:txBody>
      </p:sp>
      <p:sp>
        <p:nvSpPr>
          <p:cNvPr id="4" name="Content Placeholder 3"/>
          <p:cNvSpPr>
            <a:spLocks noGrp="1"/>
          </p:cNvSpPr>
          <p:nvPr>
            <p:ph sz="quarter" idx="1"/>
          </p:nvPr>
        </p:nvSpPr>
        <p:spPr>
          <a:xfrm>
            <a:off x="609600" y="1676400"/>
            <a:ext cx="5384800" cy="3886200"/>
          </a:xfrm>
        </p:spPr>
        <p:txBody>
          <a:bodyPr>
            <a:normAutofit/>
          </a:bodyPr>
          <a:lstStyle/>
          <a:p>
            <a:r>
              <a:rPr lang="en-US" dirty="0"/>
              <a:t>Goal Setting &amp; Detox</a:t>
            </a:r>
          </a:p>
          <a:p>
            <a:r>
              <a:rPr lang="en-US" dirty="0"/>
              <a:t>Low Glycaemic Impact </a:t>
            </a:r>
          </a:p>
          <a:p>
            <a:r>
              <a:rPr lang="en-US" dirty="0"/>
              <a:t>Reading Labels</a:t>
            </a:r>
          </a:p>
          <a:p>
            <a:r>
              <a:rPr lang="en-US" dirty="0"/>
              <a:t>Improving Metabolism</a:t>
            </a:r>
          </a:p>
          <a:p>
            <a:r>
              <a:rPr lang="en-US" dirty="0"/>
              <a:t>Exercise &amp; Body Composition</a:t>
            </a:r>
          </a:p>
          <a:p>
            <a:r>
              <a:rPr lang="en-US" dirty="0"/>
              <a:t>Planning &amp; Dining Out</a:t>
            </a:r>
          </a:p>
        </p:txBody>
      </p:sp>
      <p:sp>
        <p:nvSpPr>
          <p:cNvPr id="5" name="Content Placeholder 4"/>
          <p:cNvSpPr>
            <a:spLocks noGrp="1"/>
          </p:cNvSpPr>
          <p:nvPr>
            <p:ph sz="quarter" idx="2"/>
          </p:nvPr>
        </p:nvSpPr>
        <p:spPr>
          <a:xfrm>
            <a:off x="6197600" y="1676400"/>
            <a:ext cx="5384800" cy="3886200"/>
          </a:xfrm>
        </p:spPr>
        <p:txBody>
          <a:bodyPr>
            <a:normAutofit/>
          </a:bodyPr>
          <a:lstStyle/>
          <a:p>
            <a:r>
              <a:rPr lang="en-US" dirty="0"/>
              <a:t>Nutrition Basics</a:t>
            </a:r>
          </a:p>
          <a:p>
            <a:r>
              <a:rPr lang="en-US" dirty="0"/>
              <a:t>Creating Healthy Habits</a:t>
            </a:r>
          </a:p>
          <a:p>
            <a:r>
              <a:rPr lang="en-US" dirty="0"/>
              <a:t>Overcoming Obstacles</a:t>
            </a:r>
          </a:p>
          <a:p>
            <a:r>
              <a:rPr lang="en-US" dirty="0"/>
              <a:t>Managing Stress</a:t>
            </a:r>
          </a:p>
          <a:p>
            <a:r>
              <a:rPr lang="en-US" dirty="0"/>
              <a:t>Assessing Results</a:t>
            </a:r>
          </a:p>
          <a:p>
            <a:r>
              <a:rPr lang="en-US" dirty="0"/>
              <a:t>Living the TLS™ Lifestyle</a:t>
            </a:r>
          </a:p>
          <a:p>
            <a:r>
              <a:rPr lang="en-US" dirty="0"/>
              <a:t>Supplement Regimens</a:t>
            </a:r>
          </a:p>
        </p:txBody>
      </p:sp>
      <p:sp>
        <p:nvSpPr>
          <p:cNvPr id="7" name="TextBox 6"/>
          <p:cNvSpPr txBox="1"/>
          <p:nvPr/>
        </p:nvSpPr>
        <p:spPr>
          <a:xfrm>
            <a:off x="9245600" y="6278420"/>
            <a:ext cx="2844800" cy="523220"/>
          </a:xfrm>
          <a:prstGeom prst="rect">
            <a:avLst/>
          </a:prstGeom>
          <a:solidFill>
            <a:schemeClr val="bg1"/>
          </a:solidFill>
        </p:spPr>
        <p:txBody>
          <a:bodyPr wrap="square" rtlCol="0">
            <a:spAutoFit/>
          </a:bodyPr>
          <a:lstStyle/>
          <a:p>
            <a:pPr algn="ctr" defTabSz="914377"/>
            <a:r>
              <a:rPr lang="en-US" sz="1400" dirty="0">
                <a:solidFill>
                  <a:prstClr val="black"/>
                </a:solidFill>
              </a:rPr>
              <a:t>#</a:t>
            </a:r>
            <a:r>
              <a:rPr lang="en-US" sz="1400" dirty="0">
                <a:solidFill>
                  <a:srgbClr val="E7E6E6">
                    <a:lumMod val="50000"/>
                  </a:srgbClr>
                </a:solidFill>
              </a:rPr>
              <a:t>FIND</a:t>
            </a:r>
            <a:r>
              <a:rPr lang="en-US" sz="1400" dirty="0">
                <a:solidFill>
                  <a:prstClr val="black"/>
                </a:solidFill>
              </a:rPr>
              <a:t>YOUR</a:t>
            </a:r>
            <a:r>
              <a:rPr lang="en-US" sz="1400" dirty="0">
                <a:solidFill>
                  <a:srgbClr val="E7E6E6">
                    <a:lumMod val="50000"/>
                  </a:srgbClr>
                </a:solidFill>
              </a:rPr>
              <a:t>FIT</a:t>
            </a:r>
            <a:r>
              <a:rPr lang="en-US" sz="1400" dirty="0">
                <a:solidFill>
                  <a:srgbClr val="5B9BD5"/>
                </a:solidFill>
              </a:rPr>
              <a:t> </a:t>
            </a:r>
          </a:p>
          <a:p>
            <a:pPr algn="ctr" defTabSz="914377"/>
            <a:r>
              <a:rPr lang="en-US" sz="1400" dirty="0">
                <a:solidFill>
                  <a:prstClr val="black"/>
                </a:solidFill>
              </a:rPr>
              <a:t>#</a:t>
            </a:r>
            <a:r>
              <a:rPr lang="en-US" sz="1400" dirty="0">
                <a:solidFill>
                  <a:srgbClr val="E7E6E6">
                    <a:lumMod val="50000"/>
                  </a:srgbClr>
                </a:solidFill>
              </a:rPr>
              <a:t>TLS</a:t>
            </a:r>
            <a:r>
              <a:rPr lang="en-US" sz="1400" dirty="0">
                <a:solidFill>
                  <a:prstClr val="black"/>
                </a:solidFill>
              </a:rPr>
              <a:t>WEIGHT</a:t>
            </a:r>
            <a:r>
              <a:rPr lang="en-US" sz="1400" dirty="0">
                <a:solidFill>
                  <a:srgbClr val="E7E6E6">
                    <a:lumMod val="50000"/>
                  </a:srgbClr>
                </a:solidFill>
              </a:rPr>
              <a:t>MANAGEMENT</a:t>
            </a:r>
            <a:endParaRPr lang="en-SG" sz="1400" dirty="0">
              <a:solidFill>
                <a:srgbClr val="E7E6E6">
                  <a:lumMod val="50000"/>
                </a:srgbClr>
              </a:solidFill>
            </a:endParaRPr>
          </a:p>
        </p:txBody>
      </p:sp>
    </p:spTree>
    <p:extLst>
      <p:ext uri="{BB962C8B-B14F-4D97-AF65-F5344CB8AC3E}">
        <p14:creationId xmlns:p14="http://schemas.microsoft.com/office/powerpoint/2010/main" val="2344486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851303" y="1645556"/>
            <a:ext cx="5384800" cy="4525963"/>
          </a:xfrm>
        </p:spPr>
        <p:txBody>
          <a:bodyPr/>
          <a:lstStyle/>
          <a:p>
            <a:r>
              <a:rPr lang="en-US" dirty="0"/>
              <a:t>Meal Planning &amp; Grocery Shopping</a:t>
            </a:r>
          </a:p>
          <a:p>
            <a:r>
              <a:rPr lang="en-US" dirty="0"/>
              <a:t>Sweeteners</a:t>
            </a:r>
          </a:p>
          <a:p>
            <a:r>
              <a:rPr lang="en-US" dirty="0"/>
              <a:t>Hormones Health &amp; Stress</a:t>
            </a:r>
          </a:p>
          <a:p>
            <a:r>
              <a:rPr lang="en-US" dirty="0"/>
              <a:t>Why Supplements help</a:t>
            </a:r>
          </a:p>
          <a:p>
            <a:r>
              <a:rPr lang="en-US" dirty="0"/>
              <a:t>Alcohol</a:t>
            </a:r>
          </a:p>
          <a:p>
            <a:r>
              <a:rPr lang="en-US" sz="2667" dirty="0"/>
              <a:t>Sleep</a:t>
            </a:r>
          </a:p>
        </p:txBody>
      </p:sp>
      <p:sp>
        <p:nvSpPr>
          <p:cNvPr id="4" name="Content Placeholder 3"/>
          <p:cNvSpPr>
            <a:spLocks noGrp="1"/>
          </p:cNvSpPr>
          <p:nvPr>
            <p:ph sz="quarter" idx="2"/>
          </p:nvPr>
        </p:nvSpPr>
        <p:spPr>
          <a:xfrm>
            <a:off x="609600" y="1646237"/>
            <a:ext cx="5384800" cy="4525963"/>
          </a:xfrm>
        </p:spPr>
        <p:txBody>
          <a:bodyPr/>
          <a:lstStyle/>
          <a:p>
            <a:r>
              <a:rPr lang="en-US" dirty="0"/>
              <a:t>Gluten Sensitivity</a:t>
            </a:r>
          </a:p>
          <a:p>
            <a:r>
              <a:rPr lang="en-US" dirty="0"/>
              <a:t>Self Confidence</a:t>
            </a:r>
          </a:p>
          <a:p>
            <a:r>
              <a:rPr lang="en-US" dirty="0"/>
              <a:t>Food Addiction</a:t>
            </a:r>
          </a:p>
          <a:p>
            <a:r>
              <a:rPr lang="en-US" dirty="0"/>
              <a:t>Appetite Control</a:t>
            </a:r>
          </a:p>
          <a:p>
            <a:r>
              <a:rPr lang="en-US" dirty="0"/>
              <a:t>Remembering where you started &amp; where you never want to go back to</a:t>
            </a:r>
          </a:p>
          <a:p>
            <a:r>
              <a:rPr lang="en-US" dirty="0"/>
              <a:t>Share your Story</a:t>
            </a:r>
          </a:p>
          <a:p>
            <a:endParaRPr lang="en-US" dirty="0"/>
          </a:p>
        </p:txBody>
      </p:sp>
      <p:sp>
        <p:nvSpPr>
          <p:cNvPr id="5" name="TextBox 4"/>
          <p:cNvSpPr txBox="1"/>
          <p:nvPr/>
        </p:nvSpPr>
        <p:spPr>
          <a:xfrm>
            <a:off x="9245600" y="6278420"/>
            <a:ext cx="2844800" cy="523220"/>
          </a:xfrm>
          <a:prstGeom prst="rect">
            <a:avLst/>
          </a:prstGeom>
          <a:solidFill>
            <a:schemeClr val="bg1"/>
          </a:solidFill>
        </p:spPr>
        <p:txBody>
          <a:bodyPr wrap="square" rtlCol="0">
            <a:spAutoFit/>
          </a:bodyPr>
          <a:lstStyle/>
          <a:p>
            <a:pPr algn="ctr" defTabSz="914377"/>
            <a:r>
              <a:rPr lang="en-US" sz="1400" dirty="0">
                <a:solidFill>
                  <a:prstClr val="black"/>
                </a:solidFill>
              </a:rPr>
              <a:t>#</a:t>
            </a:r>
            <a:r>
              <a:rPr lang="en-US" sz="1400" dirty="0">
                <a:solidFill>
                  <a:srgbClr val="E7E6E6">
                    <a:lumMod val="50000"/>
                  </a:srgbClr>
                </a:solidFill>
              </a:rPr>
              <a:t>FIND</a:t>
            </a:r>
            <a:r>
              <a:rPr lang="en-US" sz="1400" dirty="0">
                <a:solidFill>
                  <a:prstClr val="black"/>
                </a:solidFill>
              </a:rPr>
              <a:t>YOUR</a:t>
            </a:r>
            <a:r>
              <a:rPr lang="en-US" sz="1400" dirty="0">
                <a:solidFill>
                  <a:srgbClr val="E7E6E6">
                    <a:lumMod val="50000"/>
                  </a:srgbClr>
                </a:solidFill>
              </a:rPr>
              <a:t>FIT</a:t>
            </a:r>
            <a:r>
              <a:rPr lang="en-US" sz="1400" dirty="0">
                <a:solidFill>
                  <a:srgbClr val="5B9BD5"/>
                </a:solidFill>
              </a:rPr>
              <a:t> </a:t>
            </a:r>
          </a:p>
          <a:p>
            <a:pPr algn="ctr" defTabSz="914377"/>
            <a:r>
              <a:rPr lang="en-US" sz="1400" dirty="0">
                <a:solidFill>
                  <a:prstClr val="black"/>
                </a:solidFill>
              </a:rPr>
              <a:t>#</a:t>
            </a:r>
            <a:r>
              <a:rPr lang="en-US" sz="1400" dirty="0">
                <a:solidFill>
                  <a:srgbClr val="E7E6E6">
                    <a:lumMod val="50000"/>
                  </a:srgbClr>
                </a:solidFill>
              </a:rPr>
              <a:t>TLS</a:t>
            </a:r>
            <a:r>
              <a:rPr lang="en-US" sz="1400" dirty="0">
                <a:solidFill>
                  <a:prstClr val="black"/>
                </a:solidFill>
              </a:rPr>
              <a:t>WEIGHT</a:t>
            </a:r>
            <a:r>
              <a:rPr lang="en-US" sz="1400" dirty="0">
                <a:solidFill>
                  <a:srgbClr val="E7E6E6">
                    <a:lumMod val="50000"/>
                  </a:srgbClr>
                </a:solidFill>
              </a:rPr>
              <a:t>MANAGEMENT</a:t>
            </a:r>
            <a:endParaRPr lang="en-SG" sz="1400" dirty="0">
              <a:solidFill>
                <a:srgbClr val="E7E6E6">
                  <a:lumMod val="50000"/>
                </a:srgbClr>
              </a:solidFill>
            </a:endParaRPr>
          </a:p>
        </p:txBody>
      </p:sp>
      <p:sp>
        <p:nvSpPr>
          <p:cNvPr id="6" name="Rectangle 5"/>
          <p:cNvSpPr/>
          <p:nvPr/>
        </p:nvSpPr>
        <p:spPr>
          <a:xfrm>
            <a:off x="5" y="188504"/>
            <a:ext cx="12191999" cy="863808"/>
          </a:xfrm>
          <a:prstGeom prst="rect">
            <a:avLst/>
          </a:prstGeom>
          <a:solidFill>
            <a:srgbClr val="3399FF">
              <a:alpha val="59000"/>
            </a:srgb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2" name="Title 1"/>
          <p:cNvSpPr>
            <a:spLocks noGrp="1"/>
          </p:cNvSpPr>
          <p:nvPr>
            <p:ph type="title"/>
          </p:nvPr>
        </p:nvSpPr>
        <p:spPr>
          <a:xfrm>
            <a:off x="838200" y="14161"/>
            <a:ext cx="10515600" cy="1325563"/>
          </a:xfrm>
        </p:spPr>
        <p:txBody>
          <a:bodyPr>
            <a:normAutofit/>
          </a:bodyPr>
          <a:lstStyle/>
          <a:p>
            <a:pPr algn="ctr"/>
            <a:r>
              <a:rPr lang="en-US" sz="4800" b="1" dirty="0">
                <a:solidFill>
                  <a:schemeClr val="bg1"/>
                </a:solidFill>
                <a:effectLst>
                  <a:outerShdw blurRad="38100" dist="38100" dir="2700000" algn="tl">
                    <a:srgbClr val="000000">
                      <a:alpha val="43137"/>
                    </a:srgbClr>
                  </a:outerShdw>
                </a:effectLst>
              </a:rPr>
              <a:t>Other Educational Topics</a:t>
            </a:r>
          </a:p>
        </p:txBody>
      </p:sp>
    </p:spTree>
    <p:extLst>
      <p:ext uri="{BB962C8B-B14F-4D97-AF65-F5344CB8AC3E}">
        <p14:creationId xmlns:p14="http://schemas.microsoft.com/office/powerpoint/2010/main" val="579312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81336" y="1649892"/>
            <a:ext cx="9753600" cy="502777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Font typeface="Arial"/>
              <a:buNone/>
            </a:pPr>
            <a:r>
              <a:rPr lang="en-US" sz="4267" b="1" dirty="0">
                <a:ln w="18415" cmpd="sng">
                  <a:noFill/>
                  <a:prstDash val="solid"/>
                </a:ln>
                <a:solidFill>
                  <a:srgbClr val="1F497D"/>
                </a:solidFill>
                <a:effectLst>
                  <a:glow rad="228600">
                    <a:srgbClr val="4F81BD">
                      <a:satMod val="175000"/>
                      <a:alpha val="40000"/>
                    </a:srgbClr>
                  </a:glow>
                </a:effectLst>
              </a:rPr>
              <a:t>3</a:t>
            </a:r>
            <a:r>
              <a:rPr lang="en-US" sz="4267" b="1" baseline="30000" dirty="0">
                <a:ln w="18415" cmpd="sng">
                  <a:noFill/>
                  <a:prstDash val="solid"/>
                </a:ln>
                <a:solidFill>
                  <a:srgbClr val="1F497D"/>
                </a:solidFill>
                <a:effectLst>
                  <a:glow rad="228600">
                    <a:srgbClr val="4F81BD">
                      <a:satMod val="175000"/>
                      <a:alpha val="40000"/>
                    </a:srgbClr>
                  </a:glow>
                </a:effectLst>
              </a:rPr>
              <a:t>rd</a:t>
            </a:r>
            <a:r>
              <a:rPr lang="en-US" sz="4267" b="1" dirty="0">
                <a:ln w="18415" cmpd="sng">
                  <a:noFill/>
                  <a:prstDash val="solid"/>
                </a:ln>
                <a:solidFill>
                  <a:srgbClr val="1F497D"/>
                </a:solidFill>
                <a:effectLst>
                  <a:glow rad="228600">
                    <a:srgbClr val="4F81BD">
                      <a:satMod val="175000"/>
                      <a:alpha val="40000"/>
                    </a:srgbClr>
                  </a:glow>
                </a:effectLst>
              </a:rPr>
              <a:t> PLACE</a:t>
            </a:r>
          </a:p>
          <a:p>
            <a:pPr marL="0" indent="0" algn="ctr">
              <a:spcBef>
                <a:spcPts val="0"/>
              </a:spcBef>
              <a:buFont typeface="Arial"/>
              <a:buNone/>
            </a:pPr>
            <a:r>
              <a:rPr lang="en-US" sz="3733" dirty="0">
                <a:ln w="18415" cmpd="sng">
                  <a:solidFill>
                    <a:srgbClr val="FFFFFF"/>
                  </a:solidFill>
                  <a:prstDash val="solid"/>
                </a:ln>
                <a:solidFill>
                  <a:srgbClr val="FFFFFF"/>
                </a:solidFill>
                <a:effectLst>
                  <a:glow rad="63500">
                    <a:srgbClr val="C0504D">
                      <a:satMod val="175000"/>
                      <a:alpha val="40000"/>
                    </a:srgbClr>
                  </a:glow>
                  <a:outerShdw blurRad="63500" dir="3600000" algn="tl" rotWithShape="0">
                    <a:srgbClr val="000000">
                      <a:alpha val="70000"/>
                    </a:srgbClr>
                  </a:outerShdw>
                </a:effectLst>
              </a:rPr>
              <a:t>  </a:t>
            </a:r>
            <a:r>
              <a:rPr lang="en-US" sz="3733" b="1" dirty="0">
                <a:ln w="18415" cmpd="sng">
                  <a:noFill/>
                  <a:prstDash val="solid"/>
                </a:ln>
                <a:solidFill>
                  <a:srgbClr val="C00000"/>
                </a:solidFill>
                <a:effectLst>
                  <a:glow rad="63500">
                    <a:srgbClr val="C0504D">
                      <a:satMod val="175000"/>
                      <a:alpha val="40000"/>
                    </a:srgbClr>
                  </a:glow>
                </a:effectLst>
              </a:rPr>
              <a:t>Verna Tay </a:t>
            </a:r>
            <a:r>
              <a:rPr lang="en-US" sz="3733" b="1" dirty="0">
                <a:ln w="18415" cmpd="sng">
                  <a:solidFill>
                    <a:srgbClr val="FFFFFF"/>
                  </a:solidFill>
                  <a:prstDash val="solid"/>
                </a:ln>
                <a:solidFill>
                  <a:srgbClr val="FFFFFF"/>
                </a:solidFill>
                <a:effectLst>
                  <a:glow rad="63500">
                    <a:srgbClr val="C0504D">
                      <a:satMod val="175000"/>
                      <a:alpha val="40000"/>
                    </a:srgbClr>
                  </a:glow>
                  <a:outerShdw blurRad="63500" dir="3600000" algn="tl" rotWithShape="0">
                    <a:srgbClr val="000000">
                      <a:alpha val="70000"/>
                    </a:srgbClr>
                  </a:outerShdw>
                </a:effectLst>
              </a:rPr>
              <a:t>	</a:t>
            </a:r>
          </a:p>
          <a:p>
            <a:pPr marL="0" indent="0" algn="ctr">
              <a:buFont typeface="Arial"/>
              <a:buNone/>
            </a:pPr>
            <a:endParaRPr lang="en-US" sz="2400" b="1" dirty="0">
              <a:ln w="18415" cmpd="sng">
                <a:solidFill>
                  <a:srgbClr val="FFFFFF"/>
                </a:solidFill>
                <a:prstDash val="solid"/>
              </a:ln>
              <a:solidFill>
                <a:srgbClr val="FFFFFF"/>
              </a:solidFill>
              <a:effectLst>
                <a:glow rad="63500">
                  <a:srgbClr val="C0504D">
                    <a:satMod val="175000"/>
                    <a:alpha val="40000"/>
                  </a:srgbClr>
                </a:glow>
                <a:outerShdw blurRad="63500" dir="3600000" algn="tl" rotWithShape="0">
                  <a:srgbClr val="000000">
                    <a:alpha val="70000"/>
                  </a:srgbClr>
                </a:outerShdw>
              </a:effectLst>
            </a:endParaRPr>
          </a:p>
          <a:p>
            <a:pPr marL="0" indent="0" algn="ctr">
              <a:spcBef>
                <a:spcPts val="0"/>
              </a:spcBef>
              <a:buFont typeface="Arial"/>
              <a:buNone/>
            </a:pPr>
            <a:r>
              <a:rPr lang="en-US" sz="4267" b="1" dirty="0">
                <a:ln w="18415" cmpd="sng">
                  <a:noFill/>
                  <a:prstDash val="solid"/>
                </a:ln>
                <a:solidFill>
                  <a:srgbClr val="1F497D"/>
                </a:solidFill>
                <a:effectLst>
                  <a:glow rad="228600">
                    <a:srgbClr val="4F81BD">
                      <a:satMod val="175000"/>
                      <a:alpha val="40000"/>
                    </a:srgbClr>
                  </a:glow>
                </a:effectLst>
              </a:rPr>
              <a:t>2</a:t>
            </a:r>
            <a:r>
              <a:rPr lang="en-US" sz="4267" b="1" baseline="30000" dirty="0">
                <a:ln w="18415" cmpd="sng">
                  <a:noFill/>
                  <a:prstDash val="solid"/>
                </a:ln>
                <a:solidFill>
                  <a:srgbClr val="1F497D"/>
                </a:solidFill>
                <a:effectLst>
                  <a:glow rad="228600">
                    <a:srgbClr val="4F81BD">
                      <a:satMod val="175000"/>
                      <a:alpha val="40000"/>
                    </a:srgbClr>
                  </a:glow>
                </a:effectLst>
              </a:rPr>
              <a:t>nd</a:t>
            </a:r>
            <a:r>
              <a:rPr lang="en-US" sz="4267" b="1" dirty="0">
                <a:ln w="18415" cmpd="sng">
                  <a:noFill/>
                  <a:prstDash val="solid"/>
                </a:ln>
                <a:solidFill>
                  <a:srgbClr val="1F497D"/>
                </a:solidFill>
                <a:effectLst>
                  <a:glow rad="228600">
                    <a:srgbClr val="4F81BD">
                      <a:satMod val="175000"/>
                      <a:alpha val="40000"/>
                    </a:srgbClr>
                  </a:glow>
                </a:effectLst>
              </a:rPr>
              <a:t> PLACE</a:t>
            </a:r>
          </a:p>
          <a:p>
            <a:pPr marL="0" indent="0" algn="ctr">
              <a:spcBef>
                <a:spcPts val="0"/>
              </a:spcBef>
              <a:buFont typeface="Arial"/>
              <a:buNone/>
            </a:pPr>
            <a:r>
              <a:rPr lang="en-US" sz="3733" b="1" dirty="0">
                <a:ln w="18415" cmpd="sng">
                  <a:solidFill>
                    <a:srgbClr val="FFFFFF"/>
                  </a:solidFill>
                  <a:prstDash val="solid"/>
                </a:ln>
                <a:solidFill>
                  <a:srgbClr val="FFFFFF"/>
                </a:solidFill>
                <a:effectLst>
                  <a:glow rad="63500">
                    <a:srgbClr val="C0504D">
                      <a:satMod val="175000"/>
                      <a:alpha val="40000"/>
                    </a:srgbClr>
                  </a:glow>
                  <a:outerShdw blurRad="63500" dir="3600000" algn="tl" rotWithShape="0">
                    <a:srgbClr val="000000">
                      <a:alpha val="70000"/>
                    </a:srgbClr>
                  </a:outerShdw>
                </a:effectLst>
              </a:rPr>
              <a:t> </a:t>
            </a:r>
            <a:r>
              <a:rPr lang="en-US" sz="3733" b="1" dirty="0">
                <a:ln w="18415" cmpd="sng">
                  <a:noFill/>
                  <a:prstDash val="solid"/>
                </a:ln>
                <a:solidFill>
                  <a:srgbClr val="C00000"/>
                </a:solidFill>
                <a:effectLst>
                  <a:glow rad="63500">
                    <a:srgbClr val="C0504D">
                      <a:satMod val="175000"/>
                      <a:alpha val="40000"/>
                    </a:srgbClr>
                  </a:glow>
                </a:effectLst>
              </a:rPr>
              <a:t>Angela Hou </a:t>
            </a:r>
          </a:p>
          <a:p>
            <a:pPr marL="0" indent="0" algn="ctr">
              <a:buFont typeface="Arial"/>
              <a:buNone/>
            </a:pPr>
            <a:endParaRPr lang="en-US" sz="2133" b="1" dirty="0">
              <a:ln w="18415" cmpd="sng">
                <a:solidFill>
                  <a:srgbClr val="FFFFFF"/>
                </a:solidFill>
                <a:prstDash val="solid"/>
              </a:ln>
              <a:solidFill>
                <a:srgbClr val="FFFFFF"/>
              </a:solidFill>
              <a:effectLst>
                <a:glow rad="63500">
                  <a:srgbClr val="C0504D">
                    <a:satMod val="175000"/>
                    <a:alpha val="40000"/>
                  </a:srgbClr>
                </a:glow>
                <a:outerShdw blurRad="63500" dir="3600000" algn="tl" rotWithShape="0">
                  <a:srgbClr val="000000">
                    <a:alpha val="70000"/>
                  </a:srgbClr>
                </a:outerShdw>
              </a:effectLst>
            </a:endParaRPr>
          </a:p>
          <a:p>
            <a:pPr marL="0" indent="0" algn="ctr">
              <a:spcBef>
                <a:spcPts val="0"/>
              </a:spcBef>
              <a:buFont typeface="Arial"/>
              <a:buNone/>
            </a:pPr>
            <a:r>
              <a:rPr lang="en-US" sz="4267" b="1" dirty="0">
                <a:ln w="18415" cmpd="sng">
                  <a:noFill/>
                  <a:prstDash val="solid"/>
                </a:ln>
                <a:solidFill>
                  <a:srgbClr val="1F497D"/>
                </a:solidFill>
                <a:effectLst>
                  <a:glow rad="228600">
                    <a:srgbClr val="4F81BD">
                      <a:satMod val="175000"/>
                      <a:alpha val="40000"/>
                    </a:srgbClr>
                  </a:glow>
                </a:effectLst>
              </a:rPr>
              <a:t>WINNER</a:t>
            </a:r>
          </a:p>
          <a:p>
            <a:pPr marL="0" indent="0" algn="ctr">
              <a:spcBef>
                <a:spcPts val="0"/>
              </a:spcBef>
              <a:buFont typeface="Arial"/>
              <a:buNone/>
            </a:pPr>
            <a:r>
              <a:rPr lang="en-US" sz="3733" b="1" dirty="0">
                <a:ln w="18415" cmpd="sng">
                  <a:noFill/>
                  <a:prstDash val="solid"/>
                </a:ln>
                <a:solidFill>
                  <a:srgbClr val="C00000"/>
                </a:solidFill>
                <a:effectLst>
                  <a:glow rad="63500">
                    <a:srgbClr val="C0504D">
                      <a:satMod val="175000"/>
                      <a:alpha val="40000"/>
                    </a:srgbClr>
                  </a:glow>
                </a:effectLst>
              </a:rPr>
              <a:t>Tan Song Eng </a:t>
            </a:r>
          </a:p>
        </p:txBody>
      </p:sp>
      <p:sp>
        <p:nvSpPr>
          <p:cNvPr id="4" name="TextBox 3"/>
          <p:cNvSpPr txBox="1"/>
          <p:nvPr/>
        </p:nvSpPr>
        <p:spPr>
          <a:xfrm>
            <a:off x="627254" y="150460"/>
            <a:ext cx="10620911" cy="913007"/>
          </a:xfrm>
          <a:prstGeom prst="rect">
            <a:avLst/>
          </a:prstGeom>
          <a:noFill/>
          <a:ln>
            <a:noFill/>
          </a:ln>
        </p:spPr>
        <p:txBody>
          <a:bodyPr wrap="square" rtlCol="0">
            <a:spAutoFit/>
          </a:bodyPr>
          <a:lstStyle/>
          <a:p>
            <a:pPr algn="ctr" defTabSz="609585"/>
            <a:r>
              <a:rPr lang="en-US" sz="5333" b="1" dirty="0">
                <a:ln w="18415" cmpd="sng">
                  <a:noFill/>
                  <a:prstDash val="solid"/>
                </a:ln>
                <a:solidFill>
                  <a:srgbClr val="1F497D"/>
                </a:solidFill>
                <a:effectLst>
                  <a:glow rad="228600">
                    <a:srgbClr val="4F81BD">
                      <a:satMod val="175000"/>
                      <a:alpha val="40000"/>
                    </a:srgbClr>
                  </a:glow>
                </a:effectLst>
              </a:rPr>
              <a:t>TLS™ Make A Difference Contest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945901">
            <a:off x="8544790" y="3814919"/>
            <a:ext cx="2994823" cy="1936749"/>
          </a:xfrm>
          <a:prstGeom prst="rect">
            <a:avLst/>
          </a:prstGeom>
        </p:spPr>
      </p:pic>
    </p:spTree>
    <p:extLst>
      <p:ext uri="{BB962C8B-B14F-4D97-AF65-F5344CB8AC3E}">
        <p14:creationId xmlns:p14="http://schemas.microsoft.com/office/powerpoint/2010/main" val="391034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p:cTn id="1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0" dur="500"/>
                                        <p:tgtEl>
                                          <p:spTgt spid="3">
                                            <p:txEl>
                                              <p:pRg st="3" end="3"/>
                                            </p:txEl>
                                          </p:spTgt>
                                        </p:tgtEl>
                                      </p:cBhvr>
                                    </p:animEffect>
                                  </p:childTnLst>
                                </p:cTn>
                              </p:par>
                              <p:par>
                                <p:cTn id="21" presetID="53"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1" dur="500"/>
                                        <p:tgtEl>
                                          <p:spTgt spid="3">
                                            <p:txEl>
                                              <p:pRg st="6" end="6"/>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 calcmode="lin" valueType="num">
                                      <p:cBhvr>
                                        <p:cTn id="3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7377" y="14399"/>
            <a:ext cx="6378567" cy="6949440"/>
          </a:xfrm>
          <a:prstGeom prst="rect">
            <a:avLst/>
          </a:prstGeom>
        </p:spPr>
      </p:pic>
      <p:sp>
        <p:nvSpPr>
          <p:cNvPr id="2" name="Rectangle 1"/>
          <p:cNvSpPr/>
          <p:nvPr/>
        </p:nvSpPr>
        <p:spPr>
          <a:xfrm>
            <a:off x="5892827" y="27099"/>
            <a:ext cx="60959" cy="6858000"/>
          </a:xfrm>
          <a:prstGeom prst="rect">
            <a:avLst/>
          </a:prstGeom>
          <a:solidFill>
            <a:schemeClr val="accent1">
              <a:lumMod val="75000"/>
            </a:schemeClr>
          </a:solidFill>
          <a:ln>
            <a:noFill/>
          </a:ln>
          <a:effectLst>
            <a:outerShdw blurRad="50800" dist="38100" algn="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54706"/>
          <a:stretch/>
        </p:blipFill>
        <p:spPr>
          <a:xfrm rot="16200000">
            <a:off x="2755900" y="3162300"/>
            <a:ext cx="6908800" cy="508000"/>
          </a:xfrm>
          <a:prstGeom prst="rect">
            <a:avLst/>
          </a:prstGeom>
          <a:ln>
            <a:noFill/>
          </a:ln>
        </p:spPr>
      </p:pic>
      <p:pic>
        <p:nvPicPr>
          <p:cNvPr id="3" name="Picture 2" descr="Screen Shot 2017-04-12 at 9.26.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2990176"/>
            <a:ext cx="3777533" cy="1192963"/>
          </a:xfrm>
          <a:prstGeom prst="rect">
            <a:avLst/>
          </a:prstGeom>
        </p:spPr>
      </p:pic>
    </p:spTree>
    <p:extLst>
      <p:ext uri="{BB962C8B-B14F-4D97-AF65-F5344CB8AC3E}">
        <p14:creationId xmlns:p14="http://schemas.microsoft.com/office/powerpoint/2010/main" val="235750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 y="-25400"/>
            <a:ext cx="12192000" cy="6883400"/>
          </a:xfrm>
          <a:prstGeom prst="rect">
            <a:avLst/>
          </a:prstGeom>
          <a:solidFill>
            <a:schemeClr val="tx1">
              <a:lumMod val="95000"/>
              <a:lumOff val="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4" name="Title 1"/>
          <p:cNvSpPr txBox="1">
            <a:spLocks/>
          </p:cNvSpPr>
          <p:nvPr/>
        </p:nvSpPr>
        <p:spPr>
          <a:xfrm>
            <a:off x="406400" y="355600"/>
            <a:ext cx="10276115" cy="1143000"/>
          </a:xfrm>
          <a:prstGeom prst="rect">
            <a:avLst/>
          </a:prstGeom>
        </p:spPr>
        <p:txBody>
          <a:bodyPr lIns="91439" tIns="45719" rIns="91439"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4800" dirty="0">
                <a:solidFill>
                  <a:srgbClr val="F79646">
                    <a:lumMod val="60000"/>
                    <a:lumOff val="40000"/>
                  </a:srgbClr>
                </a:solidFill>
                <a:effectLst>
                  <a:glow rad="101600">
                    <a:prstClr val="black">
                      <a:lumMod val="95000"/>
                      <a:lumOff val="5000"/>
                      <a:alpha val="60000"/>
                    </a:prstClr>
                  </a:glow>
                  <a:outerShdw blurRad="38100" dist="38100" dir="2700000" algn="tl">
                    <a:srgbClr val="000000">
                      <a:alpha val="43137"/>
                    </a:srgbClr>
                  </a:outerShdw>
                </a:effectLst>
                <a:latin typeface="Century Gothic" panose="020B0502020202020204" pitchFamily="34" charset="0"/>
              </a:rPr>
              <a:t>Low Glycaemic Impact Eating...</a:t>
            </a:r>
          </a:p>
        </p:txBody>
      </p:sp>
      <p:sp>
        <p:nvSpPr>
          <p:cNvPr id="6" name="Rounded Rectangle 5"/>
          <p:cNvSpPr/>
          <p:nvPr/>
        </p:nvSpPr>
        <p:spPr>
          <a:xfrm>
            <a:off x="548271" y="2822079"/>
            <a:ext cx="2560320" cy="1828800"/>
          </a:xfrm>
          <a:prstGeom prst="roundRect">
            <a:avLst>
              <a:gd name="adj" fmla="val 14505"/>
            </a:avLst>
          </a:prstGeom>
          <a:gradFill flip="none" rotWithShape="1">
            <a:gsLst>
              <a:gs pos="0">
                <a:schemeClr val="accent6"/>
              </a:gs>
              <a:gs pos="100000">
                <a:schemeClr val="accent2">
                  <a:lumMod val="60000"/>
                </a:schemeClr>
              </a:gs>
            </a:gsLst>
            <a:path path="circle">
              <a:fillToRect l="50000" t="130000" r="50000" b="-30000"/>
            </a:path>
            <a:tileRect/>
          </a:gradFill>
          <a:ln>
            <a:noFill/>
          </a:ln>
          <a:effectLst>
            <a:outerShdw blurRad="393700" sx="112000" sy="11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667" dirty="0">
                <a:solidFill>
                  <a:srgbClr val="FFFFFF"/>
                </a:solidFill>
                <a:effectLst>
                  <a:outerShdw blurRad="38100" dist="38100" dir="2700000" algn="tl">
                    <a:srgbClr val="000000">
                      <a:alpha val="43137"/>
                    </a:srgbClr>
                  </a:outerShdw>
                </a:effectLst>
                <a:latin typeface="Trebuchet MS" panose="020B0603020202020204" pitchFamily="34" charset="0"/>
              </a:rPr>
              <a:t>Eating right, not less</a:t>
            </a:r>
          </a:p>
        </p:txBody>
      </p:sp>
      <p:sp>
        <p:nvSpPr>
          <p:cNvPr id="12" name="Rounded Rectangle 11"/>
          <p:cNvSpPr/>
          <p:nvPr/>
        </p:nvSpPr>
        <p:spPr>
          <a:xfrm>
            <a:off x="3370056" y="2822079"/>
            <a:ext cx="2560320" cy="1828800"/>
          </a:xfrm>
          <a:prstGeom prst="roundRect">
            <a:avLst>
              <a:gd name="adj" fmla="val 14505"/>
            </a:avLst>
          </a:prstGeom>
          <a:gradFill flip="none" rotWithShape="1">
            <a:gsLst>
              <a:gs pos="0">
                <a:schemeClr val="accent6"/>
              </a:gs>
              <a:gs pos="100000">
                <a:schemeClr val="accent2">
                  <a:lumMod val="60000"/>
                </a:schemeClr>
              </a:gs>
            </a:gsLst>
            <a:path path="circle">
              <a:fillToRect l="50000" t="130000" r="50000" b="-30000"/>
            </a:path>
            <a:tileRect/>
          </a:gradFill>
          <a:ln>
            <a:noFill/>
          </a:ln>
          <a:effectLst>
            <a:outerShdw blurRad="393700" sx="112000" sy="11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effectLst>
                  <a:outerShdw blurRad="38100" dist="38100" dir="2700000" algn="tl">
                    <a:srgbClr val="000000">
                      <a:alpha val="43137"/>
                    </a:srgbClr>
                  </a:outerShdw>
                </a:effectLst>
                <a:latin typeface="Trebuchet MS" panose="020B0603020202020204" pitchFamily="34" charset="0"/>
              </a:rPr>
              <a:t>Keep your  body in fat burning zone</a:t>
            </a:r>
          </a:p>
        </p:txBody>
      </p:sp>
      <p:sp>
        <p:nvSpPr>
          <p:cNvPr id="15" name="Rounded Rectangle 14"/>
          <p:cNvSpPr/>
          <p:nvPr/>
        </p:nvSpPr>
        <p:spPr>
          <a:xfrm>
            <a:off x="6191831" y="2822128"/>
            <a:ext cx="2560320" cy="1828801"/>
          </a:xfrm>
          <a:prstGeom prst="roundRect">
            <a:avLst>
              <a:gd name="adj" fmla="val 14505"/>
            </a:avLst>
          </a:prstGeom>
          <a:gradFill flip="none" rotWithShape="1">
            <a:gsLst>
              <a:gs pos="0">
                <a:schemeClr val="accent6"/>
              </a:gs>
              <a:gs pos="100000">
                <a:schemeClr val="accent2">
                  <a:lumMod val="60000"/>
                </a:schemeClr>
              </a:gs>
            </a:gsLst>
            <a:path path="circle">
              <a:fillToRect l="50000" t="130000" r="50000" b="-30000"/>
            </a:path>
            <a:tileRect/>
          </a:gradFill>
          <a:ln>
            <a:noFill/>
          </a:ln>
          <a:effectLst>
            <a:outerShdw blurRad="393700" sx="112000" sy="11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effectLst>
                  <a:outerShdw blurRad="38100" dist="38100" dir="2700000" algn="tl">
                    <a:srgbClr val="000000">
                      <a:alpha val="43137"/>
                    </a:srgbClr>
                  </a:outerShdw>
                </a:effectLst>
                <a:latin typeface="Trebuchet MS" panose="020B0603020202020204" pitchFamily="34" charset="0"/>
              </a:rPr>
              <a:t>Maintain lean muscle mass</a:t>
            </a:r>
          </a:p>
        </p:txBody>
      </p:sp>
      <p:sp>
        <p:nvSpPr>
          <p:cNvPr id="20" name="Rounded Rectangle 19"/>
          <p:cNvSpPr/>
          <p:nvPr/>
        </p:nvSpPr>
        <p:spPr>
          <a:xfrm>
            <a:off x="9013585" y="2822079"/>
            <a:ext cx="2560320" cy="1828800"/>
          </a:xfrm>
          <a:prstGeom prst="roundRect">
            <a:avLst>
              <a:gd name="adj" fmla="val 14505"/>
            </a:avLst>
          </a:prstGeom>
          <a:gradFill flip="none" rotWithShape="1">
            <a:gsLst>
              <a:gs pos="0">
                <a:schemeClr val="accent6"/>
              </a:gs>
              <a:gs pos="100000">
                <a:schemeClr val="accent2">
                  <a:lumMod val="60000"/>
                </a:schemeClr>
              </a:gs>
            </a:gsLst>
            <a:path path="circle">
              <a:fillToRect l="50000" t="130000" r="50000" b="-30000"/>
            </a:path>
            <a:tileRect/>
          </a:gradFill>
          <a:ln>
            <a:noFill/>
          </a:ln>
          <a:effectLst>
            <a:outerShdw blurRad="393700" sx="112000" sy="112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2400" dirty="0">
                <a:solidFill>
                  <a:srgbClr val="FFFFFF"/>
                </a:solidFill>
                <a:effectLst>
                  <a:outerShdw blurRad="38100" dist="38100" dir="2700000" algn="tl">
                    <a:srgbClr val="000000">
                      <a:alpha val="43137"/>
                    </a:srgbClr>
                  </a:outerShdw>
                </a:effectLst>
                <a:latin typeface="Trebuchet MS" panose="020B0603020202020204" pitchFamily="34" charset="0"/>
              </a:rPr>
              <a:t>Cardiovascular Health</a:t>
            </a:r>
          </a:p>
        </p:txBody>
      </p:sp>
      <p:sp>
        <p:nvSpPr>
          <p:cNvPr id="36" name="TextBox 35"/>
          <p:cNvSpPr txBox="1"/>
          <p:nvPr/>
        </p:nvSpPr>
        <p:spPr>
          <a:xfrm>
            <a:off x="9822490" y="6272818"/>
            <a:ext cx="1987076" cy="410431"/>
          </a:xfrm>
          <a:prstGeom prst="rect">
            <a:avLst/>
          </a:prstGeom>
          <a:noFill/>
        </p:spPr>
        <p:txBody>
          <a:bodyPr wrap="none" lIns="121917" tIns="60959" rIns="121917" bIns="60959"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FIND</a:t>
            </a:r>
            <a:r>
              <a:rPr lang="en-US" sz="1867" dirty="0">
                <a:solidFill>
                  <a:prstClr val="white"/>
                </a:solidFill>
                <a:latin typeface="Gill Sans"/>
                <a:cs typeface="Gill Sans"/>
              </a:rPr>
              <a:t>YOUR</a:t>
            </a:r>
            <a:r>
              <a:rPr lang="en-US" sz="1867" dirty="0">
                <a:solidFill>
                  <a:srgbClr val="69BCE9"/>
                </a:solidFill>
                <a:latin typeface="Gill Sans"/>
                <a:cs typeface="Gill Sans"/>
              </a:rPr>
              <a:t>FIT</a:t>
            </a:r>
            <a:endParaRPr lang="en-US" sz="1867" dirty="0">
              <a:solidFill>
                <a:prstClr val="white"/>
              </a:solidFill>
              <a:latin typeface="Gill Sans"/>
              <a:cs typeface="Gill Sans"/>
            </a:endParaRPr>
          </a:p>
        </p:txBody>
      </p:sp>
    </p:spTree>
    <p:extLst>
      <p:ext uri="{BB962C8B-B14F-4D97-AF65-F5344CB8AC3E}">
        <p14:creationId xmlns:p14="http://schemas.microsoft.com/office/powerpoint/2010/main" val="199132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http://www.crossfitlondon.ca/wp/wp-content/uploads/2014/05/2.-Body_Composition-12.jpg"/>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 y="0"/>
            <a:ext cx="6502399" cy="685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06400" y="355600"/>
            <a:ext cx="10276115" cy="1143000"/>
          </a:xfrm>
          <a:prstGeom prst="rect">
            <a:avLst/>
          </a:prstGeom>
        </p:spPr>
        <p:txBody>
          <a:bodyPr lIns="91439" tIns="45719" rIns="91439"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4800" dirty="0">
                <a:solidFill>
                  <a:srgbClr val="F79646">
                    <a:lumMod val="60000"/>
                    <a:lumOff val="40000"/>
                  </a:srgbClr>
                </a:solidFill>
                <a:effectLst>
                  <a:glow rad="101600">
                    <a:prstClr val="black">
                      <a:lumMod val="95000"/>
                      <a:lumOff val="5000"/>
                      <a:alpha val="60000"/>
                    </a:prstClr>
                  </a:glow>
                  <a:outerShdw blurRad="38100" dist="38100" dir="2700000" algn="tl">
                    <a:srgbClr val="000000">
                      <a:alpha val="43137"/>
                    </a:srgbClr>
                  </a:outerShdw>
                </a:effectLst>
                <a:latin typeface="Century Gothic" panose="020B0502020202020204" pitchFamily="34" charset="0"/>
              </a:rPr>
              <a:t>Body Composition...</a:t>
            </a:r>
          </a:p>
        </p:txBody>
      </p:sp>
      <p:sp>
        <p:nvSpPr>
          <p:cNvPr id="2" name="TextBox 1"/>
          <p:cNvSpPr txBox="1"/>
          <p:nvPr/>
        </p:nvSpPr>
        <p:spPr>
          <a:xfrm>
            <a:off x="6036250" y="2502199"/>
            <a:ext cx="5832622" cy="1734064"/>
          </a:xfrm>
          <a:prstGeom prst="rect">
            <a:avLst/>
          </a:prstGeom>
          <a:noFill/>
        </p:spPr>
        <p:txBody>
          <a:bodyPr wrap="none" rtlCol="0">
            <a:spAutoFit/>
          </a:bodyPr>
          <a:lstStyle/>
          <a:p>
            <a:pPr marL="609585" indent="-609585" defTabSz="914377">
              <a:buFont typeface="Arial" panose="020B0604020202020204" pitchFamily="34" charset="0"/>
              <a:buChar char="•"/>
            </a:pPr>
            <a:r>
              <a:rPr lang="en-US" sz="2667" dirty="0">
                <a:solidFill>
                  <a:prstClr val="white"/>
                </a:solidFill>
                <a:effectLst>
                  <a:outerShdw blurRad="38100" dist="38100" dir="2700000" algn="tl">
                    <a:srgbClr val="000000">
                      <a:alpha val="43137"/>
                    </a:srgbClr>
                  </a:outerShdw>
                </a:effectLst>
                <a:latin typeface="Trebuchet MS" panose="020B0603020202020204" pitchFamily="34" charset="0"/>
              </a:rPr>
              <a:t>Fat loss</a:t>
            </a:r>
          </a:p>
          <a:p>
            <a:pPr marL="609585" indent="-609585" defTabSz="914377">
              <a:buFont typeface="Arial" panose="020B0604020202020204" pitchFamily="34" charset="0"/>
              <a:buChar char="•"/>
            </a:pPr>
            <a:r>
              <a:rPr lang="en-US" sz="2667" dirty="0">
                <a:solidFill>
                  <a:prstClr val="white"/>
                </a:solidFill>
                <a:effectLst>
                  <a:outerShdw blurRad="38100" dist="38100" dir="2700000" algn="tl">
                    <a:srgbClr val="000000">
                      <a:alpha val="43137"/>
                    </a:srgbClr>
                  </a:outerShdw>
                </a:effectLst>
                <a:latin typeface="Trebuchet MS" panose="020B0603020202020204" pitchFamily="34" charset="0"/>
              </a:rPr>
              <a:t>Muscle dictates metabolism</a:t>
            </a:r>
          </a:p>
          <a:p>
            <a:pPr marL="609585" indent="-609585" defTabSz="914377">
              <a:buFont typeface="Arial" panose="020B0604020202020204" pitchFamily="34" charset="0"/>
              <a:buChar char="•"/>
            </a:pPr>
            <a:r>
              <a:rPr lang="en-US" sz="2667" dirty="0">
                <a:solidFill>
                  <a:prstClr val="white"/>
                </a:solidFill>
                <a:effectLst>
                  <a:outerShdw blurRad="38100" dist="38100" dir="2700000" algn="tl">
                    <a:srgbClr val="000000">
                      <a:alpha val="43137"/>
                    </a:srgbClr>
                  </a:outerShdw>
                </a:effectLst>
                <a:latin typeface="Trebuchet MS" panose="020B0603020202020204" pitchFamily="34" charset="0"/>
              </a:rPr>
              <a:t>Repair and increases metabolism</a:t>
            </a:r>
          </a:p>
          <a:p>
            <a:pPr marL="609585" indent="-609585" defTabSz="914377">
              <a:buFont typeface="Arial" panose="020B0604020202020204" pitchFamily="34" charset="0"/>
              <a:buChar char="•"/>
            </a:pPr>
            <a:r>
              <a:rPr lang="en-US" sz="2667" dirty="0">
                <a:solidFill>
                  <a:prstClr val="white"/>
                </a:solidFill>
                <a:effectLst>
                  <a:outerShdw blurRad="38100" dist="38100" dir="2700000" algn="tl">
                    <a:srgbClr val="000000">
                      <a:alpha val="43137"/>
                    </a:srgbClr>
                  </a:outerShdw>
                </a:effectLst>
                <a:latin typeface="Trebuchet MS" panose="020B0603020202020204" pitchFamily="34" charset="0"/>
              </a:rPr>
              <a:t>Enhance results with exercise </a:t>
            </a:r>
          </a:p>
        </p:txBody>
      </p:sp>
      <p:sp>
        <p:nvSpPr>
          <p:cNvPr id="7" name="TextBox 6"/>
          <p:cNvSpPr txBox="1"/>
          <p:nvPr/>
        </p:nvSpPr>
        <p:spPr>
          <a:xfrm>
            <a:off x="9822490" y="6272818"/>
            <a:ext cx="1987076" cy="410431"/>
          </a:xfrm>
          <a:prstGeom prst="rect">
            <a:avLst/>
          </a:prstGeom>
          <a:noFill/>
        </p:spPr>
        <p:txBody>
          <a:bodyPr wrap="none" lIns="121917" tIns="60959" rIns="121917" bIns="60959"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FIND</a:t>
            </a:r>
            <a:r>
              <a:rPr lang="en-US" sz="1867" dirty="0">
                <a:solidFill>
                  <a:prstClr val="white"/>
                </a:solidFill>
                <a:latin typeface="Gill Sans"/>
                <a:cs typeface="Gill Sans"/>
              </a:rPr>
              <a:t>YOUR</a:t>
            </a:r>
            <a:r>
              <a:rPr lang="en-US" sz="1867" dirty="0">
                <a:solidFill>
                  <a:srgbClr val="69BCE9"/>
                </a:solidFill>
                <a:latin typeface="Gill Sans"/>
                <a:cs typeface="Gill Sans"/>
              </a:rPr>
              <a:t>FIT</a:t>
            </a:r>
            <a:endParaRPr lang="en-US" sz="1867" dirty="0">
              <a:solidFill>
                <a:prstClr val="white"/>
              </a:solidFill>
              <a:latin typeface="Gill Sans"/>
              <a:cs typeface="Gill Sans"/>
            </a:endParaRPr>
          </a:p>
        </p:txBody>
      </p:sp>
    </p:spTree>
    <p:extLst>
      <p:ext uri="{BB962C8B-B14F-4D97-AF65-F5344CB8AC3E}">
        <p14:creationId xmlns:p14="http://schemas.microsoft.com/office/powerpoint/2010/main" val="70566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0" y="5525162"/>
            <a:ext cx="12192000" cy="133927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867" dirty="0">
              <a:solidFill>
                <a:prstClr val="white"/>
              </a:solidFill>
            </a:endParaRPr>
          </a:p>
        </p:txBody>
      </p:sp>
      <p:sp>
        <p:nvSpPr>
          <p:cNvPr id="3" name="Title 1"/>
          <p:cNvSpPr txBox="1">
            <a:spLocks/>
          </p:cNvSpPr>
          <p:nvPr/>
        </p:nvSpPr>
        <p:spPr>
          <a:xfrm>
            <a:off x="455659" y="290946"/>
            <a:ext cx="10276115" cy="1057564"/>
          </a:xfrm>
          <a:prstGeom prst="rect">
            <a:avLst/>
          </a:prstGeom>
        </p:spPr>
        <p:txBody>
          <a:bodyPr lIns="91439" tIns="45719" rIns="91439"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4800" dirty="0">
                <a:solidFill>
                  <a:srgbClr val="F79646">
                    <a:lumMod val="60000"/>
                    <a:lumOff val="40000"/>
                  </a:srgbClr>
                </a:solidFill>
                <a:effectLst>
                  <a:glow rad="101600">
                    <a:prstClr val="black">
                      <a:lumMod val="95000"/>
                      <a:lumOff val="5000"/>
                      <a:alpha val="60000"/>
                    </a:prstClr>
                  </a:glow>
                </a:effectLst>
                <a:latin typeface="Century Gothic" panose="020B0502020202020204" pitchFamily="34" charset="0"/>
              </a:rPr>
              <a:t>Supplementation...</a:t>
            </a:r>
          </a:p>
        </p:txBody>
      </p:sp>
      <p:sp>
        <p:nvSpPr>
          <p:cNvPr id="4" name="TextBox 3"/>
          <p:cNvSpPr txBox="1"/>
          <p:nvPr/>
        </p:nvSpPr>
        <p:spPr>
          <a:xfrm>
            <a:off x="1515093" y="5631527"/>
            <a:ext cx="9202497" cy="1107994"/>
          </a:xfrm>
          <a:prstGeom prst="rect">
            <a:avLst/>
          </a:prstGeom>
          <a:noFill/>
        </p:spPr>
        <p:txBody>
          <a:bodyPr wrap="square" lIns="121917" tIns="60959" rIns="121917" bIns="60959" rtlCol="0">
            <a:spAutoFit/>
          </a:bodyPr>
          <a:lstStyle/>
          <a:p>
            <a:pPr algn="ctr" defTabSz="914377"/>
            <a:r>
              <a:rPr lang="en-US" sz="3200" i="1" dirty="0">
                <a:solidFill>
                  <a:prstClr val="black">
                    <a:alpha val="50000"/>
                  </a:prstClr>
                </a:solidFill>
                <a:latin typeface="Trebuchet MS" panose="020B0603020202020204" pitchFamily="34" charset="0"/>
                <a:cs typeface="Gill Sans"/>
              </a:rPr>
              <a:t>Designed to work together with behaviour changes to maximise your success.</a:t>
            </a:r>
          </a:p>
        </p:txBody>
      </p:sp>
      <p:sp>
        <p:nvSpPr>
          <p:cNvPr id="7" name="TextBox 6"/>
          <p:cNvSpPr txBox="1"/>
          <p:nvPr/>
        </p:nvSpPr>
        <p:spPr>
          <a:xfrm>
            <a:off x="2107708" y="2199029"/>
            <a:ext cx="7233070" cy="2390141"/>
          </a:xfrm>
          <a:prstGeom prst="rect">
            <a:avLst/>
          </a:prstGeom>
          <a:noFill/>
        </p:spPr>
        <p:txBody>
          <a:bodyPr wrap="none" rtlCol="0">
            <a:spAutoFit/>
          </a:bodyPr>
          <a:lstStyle/>
          <a:p>
            <a:pPr marL="609585" indent="-609585" defTabSz="914377">
              <a:buFont typeface="Arial" panose="020B0604020202020204" pitchFamily="34" charset="0"/>
              <a:buChar char="•"/>
            </a:pPr>
            <a:r>
              <a:rPr lang="en-US" sz="3733" dirty="0">
                <a:solidFill>
                  <a:prstClr val="white"/>
                </a:solidFill>
                <a:effectLst>
                  <a:outerShdw blurRad="38100" dist="38100" dir="2700000" algn="tl">
                    <a:srgbClr val="000000">
                      <a:alpha val="43137"/>
                    </a:srgbClr>
                  </a:outerShdw>
                </a:effectLst>
                <a:latin typeface="Trebuchet MS" panose="020B0603020202020204" pitchFamily="34" charset="0"/>
              </a:rPr>
              <a:t>Support a healthy metabolism</a:t>
            </a:r>
          </a:p>
          <a:p>
            <a:pPr marL="609585" indent="-609585" defTabSz="914377">
              <a:buFont typeface="Arial" panose="020B0604020202020204" pitchFamily="34" charset="0"/>
              <a:buChar char="•"/>
            </a:pPr>
            <a:r>
              <a:rPr lang="en-US" sz="3733" dirty="0">
                <a:solidFill>
                  <a:prstClr val="white"/>
                </a:solidFill>
                <a:effectLst>
                  <a:outerShdw blurRad="38100" dist="38100" dir="2700000" algn="tl">
                    <a:srgbClr val="000000">
                      <a:alpha val="43137"/>
                    </a:srgbClr>
                  </a:outerShdw>
                </a:effectLst>
                <a:latin typeface="Trebuchet MS" panose="020B0603020202020204" pitchFamily="34" charset="0"/>
              </a:rPr>
              <a:t>Carbohydrate sensitivity</a:t>
            </a:r>
          </a:p>
          <a:p>
            <a:pPr marL="609585" indent="-609585" defTabSz="914377">
              <a:buFont typeface="Arial" panose="020B0604020202020204" pitchFamily="34" charset="0"/>
              <a:buChar char="•"/>
            </a:pPr>
            <a:r>
              <a:rPr lang="en-US" sz="3733" dirty="0">
                <a:solidFill>
                  <a:prstClr val="white"/>
                </a:solidFill>
                <a:effectLst>
                  <a:outerShdw blurRad="38100" dist="38100" dir="2700000" algn="tl">
                    <a:srgbClr val="000000">
                      <a:alpha val="43137"/>
                    </a:srgbClr>
                  </a:outerShdw>
                </a:effectLst>
                <a:latin typeface="Trebuchet MS" panose="020B0603020202020204" pitchFamily="34" charset="0"/>
              </a:rPr>
              <a:t>Poor dietary habits</a:t>
            </a:r>
          </a:p>
          <a:p>
            <a:pPr marL="609585" indent="-609585" defTabSz="914377">
              <a:buFont typeface="Arial" panose="020B0604020202020204" pitchFamily="34" charset="0"/>
              <a:buChar char="•"/>
            </a:pPr>
            <a:r>
              <a:rPr lang="en-US" sz="3733" dirty="0">
                <a:solidFill>
                  <a:prstClr val="white"/>
                </a:solidFill>
                <a:effectLst>
                  <a:outerShdw blurRad="38100" dist="38100" dir="2700000" algn="tl">
                    <a:srgbClr val="000000">
                      <a:alpha val="43137"/>
                    </a:srgbClr>
                  </a:outerShdw>
                </a:effectLst>
                <a:latin typeface="Trebuchet MS" panose="020B0603020202020204" pitchFamily="34" charset="0"/>
              </a:rPr>
              <a:t>Supports hormones</a:t>
            </a:r>
          </a:p>
        </p:txBody>
      </p:sp>
      <p:sp>
        <p:nvSpPr>
          <p:cNvPr id="8" name="TextBox 7"/>
          <p:cNvSpPr txBox="1"/>
          <p:nvPr/>
        </p:nvSpPr>
        <p:spPr>
          <a:xfrm>
            <a:off x="9955483" y="6282055"/>
            <a:ext cx="1987076" cy="410431"/>
          </a:xfrm>
          <a:prstGeom prst="rect">
            <a:avLst/>
          </a:prstGeom>
          <a:noFill/>
        </p:spPr>
        <p:txBody>
          <a:bodyPr wrap="none" lIns="121917" tIns="60959" rIns="121917" bIns="60959" rtlCol="0">
            <a:spAutoFit/>
          </a:bodyPr>
          <a:lstStyle/>
          <a:p>
            <a:pPr defTabSz="914377"/>
            <a:r>
              <a:rPr lang="en-US" sz="1867" dirty="0">
                <a:solidFill>
                  <a:srgbClr val="404040"/>
                </a:solidFill>
                <a:latin typeface="Gill Sans"/>
                <a:cs typeface="Gill Sans"/>
              </a:rPr>
              <a:t>#</a:t>
            </a:r>
            <a:r>
              <a:rPr lang="en-US" sz="1867" dirty="0">
                <a:solidFill>
                  <a:srgbClr val="69BCE9"/>
                </a:solidFill>
                <a:latin typeface="Gill Sans"/>
                <a:cs typeface="Gill Sans"/>
              </a:rPr>
              <a:t>FIND</a:t>
            </a:r>
            <a:r>
              <a:rPr lang="en-US" sz="1867" dirty="0">
                <a:solidFill>
                  <a:srgbClr val="404040"/>
                </a:solidFill>
                <a:latin typeface="Gill Sans"/>
                <a:cs typeface="Gill Sans"/>
              </a:rPr>
              <a:t>YOUR</a:t>
            </a:r>
            <a:r>
              <a:rPr lang="en-US" sz="1867" dirty="0">
                <a:solidFill>
                  <a:srgbClr val="69BCE9"/>
                </a:solidFill>
                <a:latin typeface="Gill Sans"/>
                <a:cs typeface="Gill Sans"/>
              </a:rPr>
              <a:t>FIT</a:t>
            </a:r>
          </a:p>
        </p:txBody>
      </p:sp>
    </p:spTree>
    <p:extLst>
      <p:ext uri="{BB962C8B-B14F-4D97-AF65-F5344CB8AC3E}">
        <p14:creationId xmlns:p14="http://schemas.microsoft.com/office/powerpoint/2010/main" val="328444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0"/>
            <a:ext cx="12192000" cy="6883400"/>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white"/>
              </a:solidFill>
            </a:endParaRPr>
          </a:p>
        </p:txBody>
      </p:sp>
      <p:sp>
        <p:nvSpPr>
          <p:cNvPr id="3" name="Title 1"/>
          <p:cNvSpPr txBox="1">
            <a:spLocks/>
          </p:cNvSpPr>
          <p:nvPr/>
        </p:nvSpPr>
        <p:spPr>
          <a:xfrm>
            <a:off x="455659" y="290945"/>
            <a:ext cx="10276115" cy="1143000"/>
          </a:xfrm>
          <a:prstGeom prst="rect">
            <a:avLst/>
          </a:prstGeom>
        </p:spPr>
        <p:txBody>
          <a:bodyPr lIns="91439" tIns="45719" rIns="91439"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4800" dirty="0">
                <a:solidFill>
                  <a:srgbClr val="F79646">
                    <a:lumMod val="60000"/>
                    <a:lumOff val="40000"/>
                  </a:srgbClr>
                </a:solidFill>
                <a:effectLst>
                  <a:glow rad="101600">
                    <a:prstClr val="black">
                      <a:lumMod val="95000"/>
                      <a:lumOff val="5000"/>
                      <a:alpha val="60000"/>
                    </a:prstClr>
                  </a:glow>
                </a:effectLst>
                <a:latin typeface="Century Gothic" panose="020B0502020202020204" pitchFamily="34" charset="0"/>
              </a:rPr>
              <a:t>Education...</a:t>
            </a:r>
          </a:p>
        </p:txBody>
      </p:sp>
      <p:sp>
        <p:nvSpPr>
          <p:cNvPr id="4" name="TextBox 3"/>
          <p:cNvSpPr txBox="1"/>
          <p:nvPr/>
        </p:nvSpPr>
        <p:spPr>
          <a:xfrm>
            <a:off x="728407" y="2569163"/>
            <a:ext cx="9858789" cy="2062103"/>
          </a:xfrm>
          <a:prstGeom prst="rect">
            <a:avLst/>
          </a:prstGeom>
          <a:noFill/>
        </p:spPr>
        <p:txBody>
          <a:bodyPr wrap="none" rtlCol="0">
            <a:spAutoFit/>
          </a:bodyPr>
          <a:lstStyle/>
          <a:p>
            <a:pPr marL="609585" indent="-609585" defTabSz="914377">
              <a:buFont typeface="Arial" panose="020B0604020202020204" pitchFamily="34" charset="0"/>
              <a:buChar char="•"/>
            </a:pPr>
            <a:r>
              <a:rPr lang="en-US" sz="3200" dirty="0">
                <a:solidFill>
                  <a:prstClr val="white"/>
                </a:solidFill>
                <a:effectLst>
                  <a:outerShdw blurRad="38100" dist="38100" dir="2700000" algn="tl">
                    <a:srgbClr val="000000">
                      <a:alpha val="43137"/>
                    </a:srgbClr>
                  </a:outerShdw>
                </a:effectLst>
                <a:latin typeface="Trebuchet MS" panose="020B0603020202020204" pitchFamily="34" charset="0"/>
              </a:rPr>
              <a:t>Teaches you how to eat</a:t>
            </a:r>
          </a:p>
          <a:p>
            <a:pPr marL="609585" indent="-609585" defTabSz="914377">
              <a:buFont typeface="Arial" panose="020B0604020202020204" pitchFamily="34" charset="0"/>
              <a:buChar char="•"/>
            </a:pPr>
            <a:r>
              <a:rPr lang="en-US" sz="3200" dirty="0">
                <a:solidFill>
                  <a:prstClr val="white"/>
                </a:solidFill>
                <a:effectLst>
                  <a:outerShdw blurRad="38100" dist="38100" dir="2700000" algn="tl">
                    <a:srgbClr val="000000">
                      <a:alpha val="43137"/>
                    </a:srgbClr>
                  </a:outerShdw>
                </a:effectLst>
                <a:latin typeface="Trebuchet MS" panose="020B0603020202020204" pitchFamily="34" charset="0"/>
              </a:rPr>
              <a:t>Help change your habits to improve your health</a:t>
            </a:r>
          </a:p>
          <a:p>
            <a:pPr marL="609585" indent="-609585" defTabSz="914377">
              <a:buFont typeface="Arial" panose="020B0604020202020204" pitchFamily="34" charset="0"/>
              <a:buChar char="•"/>
            </a:pPr>
            <a:r>
              <a:rPr lang="en-US" sz="3200" dirty="0">
                <a:solidFill>
                  <a:prstClr val="white"/>
                </a:solidFill>
                <a:effectLst>
                  <a:outerShdw blurRad="38100" dist="38100" dir="2700000" algn="tl">
                    <a:srgbClr val="000000">
                      <a:alpha val="43137"/>
                    </a:srgbClr>
                  </a:outerShdw>
                </a:effectLst>
                <a:latin typeface="Trebuchet MS" panose="020B0603020202020204" pitchFamily="34" charset="0"/>
              </a:rPr>
              <a:t>Discover why you struggled to lose weight before</a:t>
            </a:r>
          </a:p>
          <a:p>
            <a:pPr marL="609585" indent="-609585" defTabSz="914377">
              <a:buFont typeface="Arial" panose="020B0604020202020204" pitchFamily="34" charset="0"/>
              <a:buChar char="•"/>
            </a:pPr>
            <a:r>
              <a:rPr lang="en-US" sz="3200" dirty="0">
                <a:solidFill>
                  <a:prstClr val="white"/>
                </a:solidFill>
                <a:effectLst>
                  <a:outerShdw blurRad="38100" dist="38100" dir="2700000" algn="tl">
                    <a:srgbClr val="000000">
                      <a:alpha val="43137"/>
                    </a:srgbClr>
                  </a:outerShdw>
                </a:effectLst>
                <a:latin typeface="Trebuchet MS" panose="020B0603020202020204" pitchFamily="34" charset="0"/>
              </a:rPr>
              <a:t>Learn how to maintain your success long term</a:t>
            </a:r>
          </a:p>
        </p:txBody>
      </p:sp>
      <p:sp>
        <p:nvSpPr>
          <p:cNvPr id="5" name="TextBox 4"/>
          <p:cNvSpPr txBox="1"/>
          <p:nvPr/>
        </p:nvSpPr>
        <p:spPr>
          <a:xfrm>
            <a:off x="9955483" y="6282055"/>
            <a:ext cx="1987076" cy="410431"/>
          </a:xfrm>
          <a:prstGeom prst="rect">
            <a:avLst/>
          </a:prstGeom>
          <a:noFill/>
        </p:spPr>
        <p:txBody>
          <a:bodyPr wrap="none" lIns="121917" tIns="60959" rIns="121917" bIns="60959"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FIND</a:t>
            </a:r>
            <a:r>
              <a:rPr lang="en-US" sz="1867" dirty="0">
                <a:solidFill>
                  <a:prstClr val="white"/>
                </a:solidFill>
                <a:latin typeface="Gill Sans"/>
                <a:cs typeface="Gill Sans"/>
              </a:rPr>
              <a:t>YOUR</a:t>
            </a:r>
            <a:r>
              <a:rPr lang="en-US" sz="1867" dirty="0">
                <a:solidFill>
                  <a:srgbClr val="69BCE9"/>
                </a:solidFill>
                <a:latin typeface="Gill Sans"/>
                <a:cs typeface="Gill Sans"/>
              </a:rPr>
              <a:t>FIT</a:t>
            </a:r>
          </a:p>
        </p:txBody>
      </p:sp>
    </p:spTree>
    <p:extLst>
      <p:ext uri="{BB962C8B-B14F-4D97-AF65-F5344CB8AC3E}">
        <p14:creationId xmlns:p14="http://schemas.microsoft.com/office/powerpoint/2010/main" val="277307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ls-maic-presentation-slide-3.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33" y="0"/>
            <a:ext cx="12192000" cy="6858000"/>
          </a:xfrm>
          <a:prstGeom prst="rect">
            <a:avLst/>
          </a:prstGeom>
        </p:spPr>
      </p:pic>
      <p:sp>
        <p:nvSpPr>
          <p:cNvPr id="2" name="Rectangle 1"/>
          <p:cNvSpPr/>
          <p:nvPr/>
        </p:nvSpPr>
        <p:spPr>
          <a:xfrm>
            <a:off x="2888155" y="1895819"/>
            <a:ext cx="6744499" cy="3375411"/>
          </a:xfrm>
          <a:prstGeom prst="rect">
            <a:avLst/>
          </a:prstGeom>
        </p:spPr>
        <p:txBody>
          <a:bodyPr wrap="square">
            <a:spAutoFit/>
          </a:bodyPr>
          <a:lstStyle/>
          <a:p>
            <a:pPr algn="ctr" defTabSz="609585"/>
            <a:r>
              <a:rPr lang="en-US" sz="8000" dirty="0">
                <a:solidFill>
                  <a:prstClr val="white"/>
                </a:solidFill>
                <a:effectLst>
                  <a:outerShdw blurRad="38100" dist="38100" dir="2700000" algn="tl">
                    <a:srgbClr val="000000">
                      <a:alpha val="43137"/>
                    </a:srgbClr>
                  </a:outerShdw>
                </a:effectLst>
              </a:rPr>
              <a:t>TLS 21-DAY</a:t>
            </a:r>
          </a:p>
          <a:p>
            <a:pPr algn="ctr" defTabSz="609585"/>
            <a:r>
              <a:rPr lang="en-US" sz="8000" dirty="0">
                <a:solidFill>
                  <a:prstClr val="white"/>
                </a:solidFill>
                <a:effectLst>
                  <a:outerShdw blurRad="38100" dist="38100" dir="2700000" algn="tl">
                    <a:srgbClr val="000000">
                      <a:alpha val="43137"/>
                    </a:srgbClr>
                  </a:outerShdw>
                </a:effectLst>
              </a:rPr>
              <a:t>CHALLENGE</a:t>
            </a:r>
          </a:p>
          <a:p>
            <a:pPr algn="ctr" defTabSz="609585"/>
            <a:r>
              <a:rPr lang="en-US" sz="2667" dirty="0">
                <a:solidFill>
                  <a:prstClr val="white"/>
                </a:solidFill>
                <a:effectLst>
                  <a:outerShdw blurRad="38100" dist="38100" dir="2700000" algn="tl">
                    <a:srgbClr val="000000">
                      <a:alpha val="43137"/>
                    </a:srgbClr>
                  </a:outerShdw>
                </a:effectLst>
                <a:latin typeface="Trebuchet MS" panose="020B0603020202020204" pitchFamily="34" charset="0"/>
              </a:rPr>
              <a:t>A simple, short term programme designed for fast, effective weight management</a:t>
            </a:r>
            <a:endParaRPr lang="en-US" sz="2667" dirty="0">
              <a:solidFill>
                <a:prstClr val="white"/>
              </a:solidFill>
              <a:effectLst>
                <a:outerShdw blurRad="38100" dist="38100" dir="2700000" algn="tl">
                  <a:srgbClr val="000000">
                    <a:alpha val="43137"/>
                  </a:srgbClr>
                </a:outerShdw>
              </a:effectLst>
              <a:latin typeface="Trebuchet MS" panose="020B0603020202020204" pitchFamily="34" charset="0"/>
              <a:cs typeface="Gill Sans"/>
            </a:endParaRPr>
          </a:p>
        </p:txBody>
      </p:sp>
      <p:sp>
        <p:nvSpPr>
          <p:cNvPr id="9" name="TextBox 8"/>
          <p:cNvSpPr txBox="1"/>
          <p:nvPr/>
        </p:nvSpPr>
        <p:spPr>
          <a:xfrm>
            <a:off x="367381" y="6355781"/>
            <a:ext cx="2424703" cy="307777"/>
          </a:xfrm>
          <a:prstGeom prst="rect">
            <a:avLst/>
          </a:prstGeom>
          <a:noFill/>
        </p:spPr>
        <p:txBody>
          <a:bodyPr wrap="none" rtlCol="0">
            <a:spAutoFit/>
          </a:bodyPr>
          <a:lstStyle/>
          <a:p>
            <a:pPr defTabSz="609585"/>
            <a:r>
              <a:rPr lang="en-US" sz="1400" dirty="0">
                <a:solidFill>
                  <a:srgbClr val="505A5D"/>
                </a:solidFill>
                <a:cs typeface="Gill Sans"/>
              </a:rPr>
              <a:t>START</a:t>
            </a:r>
            <a:r>
              <a:rPr lang="en-US" sz="1400" dirty="0">
                <a:solidFill>
                  <a:prstClr val="black"/>
                </a:solidFill>
                <a:cs typeface="Gill Sans"/>
              </a:rPr>
              <a:t> </a:t>
            </a:r>
            <a:r>
              <a:rPr lang="en-US" sz="1400" dirty="0">
                <a:solidFill>
                  <a:srgbClr val="0AB6E9"/>
                </a:solidFill>
                <a:cs typeface="Gill Sans"/>
              </a:rPr>
              <a:t>LIVING</a:t>
            </a:r>
            <a:r>
              <a:rPr lang="en-US" sz="1400" dirty="0">
                <a:solidFill>
                  <a:srgbClr val="69BCE9"/>
                </a:solidFill>
                <a:cs typeface="Gill Sans"/>
              </a:rPr>
              <a:t> </a:t>
            </a:r>
            <a:r>
              <a:rPr lang="en-US" sz="1400" dirty="0">
                <a:solidFill>
                  <a:srgbClr val="505A5D"/>
                </a:solidFill>
                <a:cs typeface="Gill Sans"/>
              </a:rPr>
              <a:t>WITH </a:t>
            </a:r>
            <a:r>
              <a:rPr lang="en-US" sz="1400" dirty="0">
                <a:solidFill>
                  <a:srgbClr val="0AB6E9"/>
                </a:solidFill>
                <a:cs typeface="Gill Sans"/>
              </a:rPr>
              <a:t>TLS TODAY</a:t>
            </a:r>
          </a:p>
        </p:txBody>
      </p:sp>
      <p:sp>
        <p:nvSpPr>
          <p:cNvPr id="11" name="TextBox 10"/>
          <p:cNvSpPr txBox="1"/>
          <p:nvPr/>
        </p:nvSpPr>
        <p:spPr>
          <a:xfrm>
            <a:off x="9822486" y="5959760"/>
            <a:ext cx="1659300" cy="379656"/>
          </a:xfrm>
          <a:prstGeom prst="rect">
            <a:avLst/>
          </a:prstGeom>
          <a:noFill/>
        </p:spPr>
        <p:txBody>
          <a:bodyPr wrap="none" lIns="91440" tIns="45720" rIns="91440" bIns="45720" rtlCol="0">
            <a:spAutoFit/>
          </a:bodyPr>
          <a:lstStyle/>
          <a:p>
            <a:pPr defTabSz="914377"/>
            <a:r>
              <a:rPr lang="en-US" sz="1867" dirty="0">
                <a:solidFill>
                  <a:srgbClr val="404040"/>
                </a:solidFill>
                <a:latin typeface="Gill Sans"/>
                <a:cs typeface="Gill Sans"/>
              </a:rPr>
              <a:t>#</a:t>
            </a:r>
            <a:r>
              <a:rPr lang="en-US" sz="1867" dirty="0">
                <a:solidFill>
                  <a:srgbClr val="69BCE9"/>
                </a:solidFill>
                <a:latin typeface="Gill Sans"/>
                <a:cs typeface="Gill Sans"/>
              </a:rPr>
              <a:t>TLS</a:t>
            </a:r>
            <a:r>
              <a:rPr lang="en-US" sz="1867" dirty="0">
                <a:solidFill>
                  <a:srgbClr val="404040"/>
                </a:solidFill>
                <a:latin typeface="Gill Sans"/>
                <a:cs typeface="Gill Sans"/>
              </a:rPr>
              <a:t>21</a:t>
            </a:r>
            <a:r>
              <a:rPr lang="en-US" sz="1867" dirty="0">
                <a:solidFill>
                  <a:srgbClr val="69BCE9"/>
                </a:solidFill>
                <a:latin typeface="Gill Sans"/>
                <a:cs typeface="Gill Sans"/>
              </a:rPr>
              <a:t>DAYS</a:t>
            </a:r>
          </a:p>
        </p:txBody>
      </p:sp>
      <p:pic>
        <p:nvPicPr>
          <p:cNvPr id="3" name="Picture 2" descr="Screen Shot 2017-04-12 at 9.26.3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861" y="276984"/>
            <a:ext cx="3503227" cy="960955"/>
          </a:xfrm>
          <a:prstGeom prst="rect">
            <a:avLst/>
          </a:prstGeom>
        </p:spPr>
      </p:pic>
    </p:spTree>
    <p:extLst>
      <p:ext uri="{BB962C8B-B14F-4D97-AF65-F5344CB8AC3E}">
        <p14:creationId xmlns:p14="http://schemas.microsoft.com/office/powerpoint/2010/main" val="413476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ttp://cdn-media-1.lifehack.org/wp-content/files/2016/04/14013301/bc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419" y="29494"/>
            <a:ext cx="9802860" cy="670605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455659" y="290945"/>
            <a:ext cx="10276115" cy="1143000"/>
          </a:xfrm>
          <a:prstGeom prst="rect">
            <a:avLst/>
          </a:prstGeom>
        </p:spPr>
        <p:txBody>
          <a:bodyPr lIns="91439" tIns="45719" rIns="91439" bIns="45719">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US" sz="4800" dirty="0">
                <a:solidFill>
                  <a:srgbClr val="ED7D31">
                    <a:lumMod val="40000"/>
                    <a:lumOff val="60000"/>
                  </a:srgbClr>
                </a:solidFill>
                <a:effectLst>
                  <a:glow rad="101600">
                    <a:prstClr val="black">
                      <a:lumMod val="95000"/>
                      <a:lumOff val="5000"/>
                      <a:alpha val="60000"/>
                    </a:prstClr>
                  </a:glow>
                </a:effectLst>
                <a:latin typeface="Century Gothic" panose="020B0502020202020204" pitchFamily="34" charset="0"/>
              </a:rPr>
              <a:t>Why take the 21 Day Challenge...</a:t>
            </a:r>
          </a:p>
        </p:txBody>
      </p:sp>
      <p:sp>
        <p:nvSpPr>
          <p:cNvPr id="4" name="TextBox 3"/>
          <p:cNvSpPr txBox="1"/>
          <p:nvPr/>
        </p:nvSpPr>
        <p:spPr>
          <a:xfrm>
            <a:off x="369456" y="1546257"/>
            <a:ext cx="7199291" cy="584775"/>
          </a:xfrm>
          <a:prstGeom prst="rect">
            <a:avLst/>
          </a:prstGeom>
          <a:noFill/>
        </p:spPr>
        <p:txBody>
          <a:bodyPr wrap="square" lIns="91440" tIns="45720" rIns="91440" bIns="45720" rtlCol="0">
            <a:spAutoFit/>
          </a:bodyPr>
          <a:lstStyle/>
          <a:p>
            <a:pPr defTabSz="914377"/>
            <a:r>
              <a:rPr lang="en-US" sz="3200" dirty="0">
                <a:solidFill>
                  <a:prstClr val="white"/>
                </a:solidFill>
                <a:latin typeface="Trebuchet MS" panose="020B0603020202020204" pitchFamily="34" charset="0"/>
              </a:rPr>
              <a:t>Take the Challenge if you want to…</a:t>
            </a:r>
            <a:endParaRPr lang="en-GB" sz="3200" dirty="0">
              <a:solidFill>
                <a:prstClr val="white"/>
              </a:solidFill>
              <a:latin typeface="Trebuchet MS" panose="020B0603020202020204" pitchFamily="34" charset="0"/>
            </a:endParaRPr>
          </a:p>
        </p:txBody>
      </p:sp>
      <p:sp>
        <p:nvSpPr>
          <p:cNvPr id="7" name="TextBox 6"/>
          <p:cNvSpPr txBox="1"/>
          <p:nvPr/>
        </p:nvSpPr>
        <p:spPr>
          <a:xfrm>
            <a:off x="9822486" y="5959760"/>
            <a:ext cx="1659300" cy="379656"/>
          </a:xfrm>
          <a:prstGeom prst="rect">
            <a:avLst/>
          </a:prstGeom>
          <a:noFill/>
        </p:spPr>
        <p:txBody>
          <a:bodyPr wrap="none" lIns="91440" tIns="45720" rIns="91440" bIns="45720" rtlCol="0">
            <a:spAutoFit/>
          </a:bodyPr>
          <a:lstStyle/>
          <a:p>
            <a:pPr defTabSz="914377"/>
            <a:r>
              <a:rPr lang="en-US" sz="1867" dirty="0">
                <a:solidFill>
                  <a:prstClr val="white"/>
                </a:solidFill>
                <a:latin typeface="Gill Sans"/>
                <a:cs typeface="Gill Sans"/>
              </a:rPr>
              <a:t>#</a:t>
            </a:r>
            <a:r>
              <a:rPr lang="en-US" sz="1867" dirty="0">
                <a:solidFill>
                  <a:srgbClr val="69BCE9"/>
                </a:solidFill>
                <a:latin typeface="Gill Sans"/>
                <a:cs typeface="Gill Sans"/>
              </a:rPr>
              <a:t>TLS</a:t>
            </a:r>
            <a:r>
              <a:rPr lang="en-US" sz="1867" dirty="0">
                <a:solidFill>
                  <a:prstClr val="white"/>
                </a:solidFill>
                <a:latin typeface="Gill Sans"/>
                <a:cs typeface="Gill Sans"/>
              </a:rPr>
              <a:t>21</a:t>
            </a:r>
            <a:r>
              <a:rPr lang="en-US" sz="1867" dirty="0">
                <a:solidFill>
                  <a:srgbClr val="69BCE9"/>
                </a:solidFill>
                <a:latin typeface="Gill Sans"/>
                <a:cs typeface="Gill Sans"/>
              </a:rPr>
              <a:t>DAYS</a:t>
            </a:r>
          </a:p>
        </p:txBody>
      </p:sp>
      <p:sp>
        <p:nvSpPr>
          <p:cNvPr id="8" name="TextBox 7"/>
          <p:cNvSpPr txBox="1"/>
          <p:nvPr/>
        </p:nvSpPr>
        <p:spPr>
          <a:xfrm>
            <a:off x="329875" y="2584016"/>
            <a:ext cx="6443459" cy="3539430"/>
          </a:xfrm>
          <a:prstGeom prst="rect">
            <a:avLst/>
          </a:prstGeom>
          <a:noFill/>
        </p:spPr>
        <p:txBody>
          <a:bodyPr wrap="square" lIns="91440" tIns="45720" rIns="91440" bIns="45720" rtlCol="0">
            <a:spAutoFit/>
          </a:bodyPr>
          <a:lstStyle/>
          <a:p>
            <a:pPr marL="457189" indent="-457189" defTabSz="914377">
              <a:buFont typeface="Arial" panose="020B0604020202020204" pitchFamily="34" charset="0"/>
              <a:buChar char="•"/>
            </a:pPr>
            <a:r>
              <a:rPr lang="en-US" sz="3200" dirty="0">
                <a:solidFill>
                  <a:prstClr val="white"/>
                </a:solidFill>
                <a:effectLst>
                  <a:outerShdw blurRad="38100" dist="38100" dir="2700000" algn="tl">
                    <a:srgbClr val="000000">
                      <a:alpha val="43137"/>
                    </a:srgbClr>
                  </a:outerShdw>
                </a:effectLst>
                <a:latin typeface="Trebuchet MS" panose="020B0603020202020204" pitchFamily="34" charset="0"/>
              </a:rPr>
              <a:t>Tone up</a:t>
            </a:r>
          </a:p>
          <a:p>
            <a:pPr marL="457189" indent="-457189" defTabSz="914377">
              <a:buFont typeface="Arial" panose="020B0604020202020204" pitchFamily="34" charset="0"/>
              <a:buChar char="•"/>
            </a:pPr>
            <a:r>
              <a:rPr lang="en-US" sz="3200" b="1" dirty="0">
                <a:solidFill>
                  <a:prstClr val="white"/>
                </a:solidFill>
                <a:effectLst>
                  <a:outerShdw blurRad="38100" dist="38100" dir="2700000" algn="tl">
                    <a:srgbClr val="000000">
                      <a:alpha val="43137"/>
                    </a:srgbClr>
                  </a:outerShdw>
                </a:effectLst>
                <a:latin typeface="Trebuchet MS" panose="020B0603020202020204" pitchFamily="34" charset="0"/>
                <a:cs typeface="Gill Sans"/>
              </a:rPr>
              <a:t>Address the essentials of effective weight management </a:t>
            </a:r>
          </a:p>
          <a:p>
            <a:pPr marL="457189" indent="-457189" defTabSz="914377">
              <a:buFont typeface="Arial" panose="020B0604020202020204" pitchFamily="34" charset="0"/>
              <a:buChar char="•"/>
            </a:pPr>
            <a:r>
              <a:rPr lang="en-US" sz="3200" b="1" dirty="0">
                <a:solidFill>
                  <a:prstClr val="white"/>
                </a:solidFill>
                <a:effectLst>
                  <a:outerShdw blurRad="38100" dist="38100" dir="2700000" algn="tl">
                    <a:srgbClr val="000000">
                      <a:alpha val="43137"/>
                    </a:srgbClr>
                  </a:outerShdw>
                </a:effectLst>
                <a:latin typeface="Trebuchet MS" panose="020B0603020202020204" pitchFamily="34" charset="0"/>
                <a:cs typeface="Gill Sans"/>
              </a:rPr>
              <a:t>Jumpstart a long-term TLS weight management journey</a:t>
            </a:r>
          </a:p>
          <a:p>
            <a:pPr marL="380990" indent="-380990" defTabSz="914377">
              <a:buFont typeface="Arial" panose="020B0604020202020204" pitchFamily="34" charset="0"/>
              <a:buChar char="•"/>
            </a:pPr>
            <a:endParaRPr lang="en-US" sz="3200" b="1" dirty="0">
              <a:solidFill>
                <a:prstClr val="white"/>
              </a:solidFill>
              <a:effectLst>
                <a:outerShdw blurRad="38100" dist="38100" dir="2700000" algn="tl">
                  <a:srgbClr val="000000">
                    <a:alpha val="43137"/>
                  </a:srgbClr>
                </a:outerShdw>
              </a:effectLst>
              <a:latin typeface="Trebuchet MS" panose="020B0603020202020204" pitchFamily="34" charset="0"/>
            </a:endParaRPr>
          </a:p>
          <a:p>
            <a:pPr marL="457189" indent="-457189" defTabSz="914377">
              <a:buFont typeface="Arial" panose="020B0604020202020204" pitchFamily="34" charset="0"/>
              <a:buChar char="•"/>
            </a:pPr>
            <a:endParaRPr lang="en-GB" sz="3200" dirty="0">
              <a:solidFill>
                <a:prstClr val="white"/>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253236011"/>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1138</Words>
  <Application>Microsoft Office PowerPoint</Application>
  <PresentationFormat>Widescreen</PresentationFormat>
  <Paragraphs>233</Paragraphs>
  <Slides>34</Slides>
  <Notes>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34</vt:i4>
      </vt:variant>
    </vt:vector>
  </HeadingPairs>
  <TitlesOfParts>
    <vt:vector size="49" baseType="lpstr">
      <vt:lpstr>Gill Sans</vt:lpstr>
      <vt:lpstr>Gill Sans SemiBold</vt:lpstr>
      <vt:lpstr>ＭＳ Ｐゴシック</vt:lpstr>
      <vt:lpstr>Arial</vt:lpstr>
      <vt:lpstr>Calibri</vt:lpstr>
      <vt:lpstr>Calibri Light</vt:lpstr>
      <vt:lpstr>Century Gothic</vt:lpstr>
      <vt:lpstr>Times New Roman</vt:lpstr>
      <vt:lpstr>Trebuchet MS</vt:lpstr>
      <vt:lpstr>Tunga</vt:lpstr>
      <vt:lpstr>Wingdings</vt:lpstr>
      <vt:lpstr>3_Office Theme</vt:lpstr>
      <vt:lpstr>1_Office Theme</vt:lpstr>
      <vt:lpstr>2_Office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Amy</vt:lpstr>
      <vt:lpstr>PowerPoint Presentation</vt:lpstr>
      <vt:lpstr>PowerPoint Presentation</vt:lpstr>
      <vt:lpstr>PowerPoint Presentation</vt:lpstr>
      <vt:lpstr>PowerPoint Presentation</vt:lpstr>
      <vt:lpstr>PowerPoint Presentation</vt:lpstr>
      <vt:lpstr>PowerPoint Presentation</vt:lpstr>
      <vt:lpstr>Other TLS Products to Support Your Customers</vt:lpstr>
      <vt:lpstr>Lepticore 8-Week Study Results - 300 mg  2x/day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TLS™ Coaches Guide</vt:lpstr>
      <vt:lpstr>What is the TLS™ Coaches Guide?</vt:lpstr>
      <vt:lpstr>Why was the TLS™ Coaches Guide created?</vt:lpstr>
      <vt:lpstr>Education Coupled with sg.tlsSlim.com?</vt:lpstr>
      <vt:lpstr>12 Weeks of Education</vt:lpstr>
      <vt:lpstr>Other Educational Topics</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Gan</dc:creator>
  <cp:lastModifiedBy>Vivian Gan</cp:lastModifiedBy>
  <cp:revision>1</cp:revision>
  <dcterms:created xsi:type="dcterms:W3CDTF">2017-04-24T09:26:26Z</dcterms:created>
  <dcterms:modified xsi:type="dcterms:W3CDTF">2017-04-24T09:26:33Z</dcterms:modified>
</cp:coreProperties>
</file>